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notesMasterIdLst>
    <p:notesMasterId r:id="rId20"/>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arget="slides/slide12.xml" Type="http://schemas.openxmlformats.org/officeDocument/2006/relationships/slide"/>  <Relationship Id="rId14" Target="slides/slide13.xml" Type="http://schemas.openxmlformats.org/officeDocument/2006/relationships/slide"/>  <Relationship Id="rId15" Target="slides/slide14.xml" Type="http://schemas.openxmlformats.org/officeDocument/2006/relationships/slide"/>  <Relationship Id="rId16" Type="http://schemas.openxmlformats.org/officeDocument/2006/relationships/presProps" Target="presProps.xml"/>  <Relationship Id="rId17" Type="http://schemas.openxmlformats.org/officeDocument/2006/relationships/viewProps" Target="viewProps.xml"/>  <Relationship Id="rId18" Type="http://schemas.openxmlformats.org/officeDocument/2006/relationships/theme" Target="theme/theme1.xml"/>  <Relationship Id="rId19" Type="http://schemas.openxmlformats.org/officeDocument/2006/relationships/tableStyles" Target="tableStyles.xml"/>  <Relationship Id="rId20"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slideLayouts/slideLayout1.xml" Type="http://schemas.openxmlformats.org/officeDocument/2006/relationships/slideLayout"/><Relationship Id="rId3"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40.png" Type="http://schemas.openxmlformats.org/officeDocument/2006/relationships/image"/><Relationship Id="rId2" Target="../media/image41.sv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 Id="rId10" Target="../media/image49.svg" Type="http://schemas.openxmlformats.org/officeDocument/2006/relationships/image"/><Relationship Id="rId11" Target="../media/image50.png" Type="http://schemas.openxmlformats.org/officeDocument/2006/relationships/image"/><Relationship Id="rId12" Target="../media/image51.svg" Type="http://schemas.openxmlformats.org/officeDocument/2006/relationships/image"/><Relationship Id="rId13" Target="../media/image52.png" Type="http://schemas.openxmlformats.org/officeDocument/2006/relationships/image"/><Relationship Id="rId14" Target="../media/image53.svg" Type="http://schemas.openxmlformats.org/officeDocument/2006/relationships/image"/><Relationship Id="rId15" Target="../slideLayouts/slideLayout1.xml" Type="http://schemas.openxmlformats.org/officeDocument/2006/relationships/slideLayout"/><Relationship Id="rId16"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11.xml" Type="http://schemas.openxmlformats.org/officeDocument/2006/relationships/notesSlide"/></Relationships>
</file>

<file path=ppt/slides/_rels/slide12.xml.rels><?xml version="1.0" encoding="UTF-8" standalone="yes"?><Relationships xmlns="http://schemas.openxmlformats.org/package/2006/relationships"><Relationship Id="rId1" Target="../media/image54.png" Type="http://schemas.openxmlformats.org/officeDocument/2006/relationships/image"/><Relationship Id="rId2" Target="../slideLayouts/slideLayout1.xml" Type="http://schemas.openxmlformats.org/officeDocument/2006/relationships/slideLayout"/><Relationship Id="rId3" Target="../notesSlides/notesSlide12.xml" Type="http://schemas.openxmlformats.org/officeDocument/2006/relationships/notesSlide"/></Relationships>
</file>

<file path=ppt/slides/_rels/slide13.xml.rels><?xml version="1.0" encoding="UTF-8" standalone="yes"?><Relationships xmlns="http://schemas.openxmlformats.org/package/2006/relationships"><Relationship Id="rId1" Target="../media/image55.png" Type="http://schemas.openxmlformats.org/officeDocument/2006/relationships/image"/><Relationship Id="rId2" Target="../media/image56.png" Type="http://schemas.openxmlformats.org/officeDocument/2006/relationships/image"/><Relationship Id="rId3" Target="../media/image57.png" Type="http://schemas.openxmlformats.org/officeDocument/2006/relationships/image"/><Relationship Id="rId4" Target="../slideLayouts/slideLayout1.xml" Type="http://schemas.openxmlformats.org/officeDocument/2006/relationships/slideLayout"/><Relationship Id="rId5" Target="../notesSlides/notesSlide13.xml" Type="http://schemas.openxmlformats.org/officeDocument/2006/relationships/notesSlide"/></Relationships>
</file>

<file path=ppt/slides/_rels/slide14.xml.rels><?xml version="1.0" encoding="UTF-8" standalone="yes"?><Relationships xmlns="http://schemas.openxmlformats.org/package/2006/relationships"><Relationship Id="rId1" Target="../media/image58.png" Type="http://schemas.openxmlformats.org/officeDocument/2006/relationships/image"/><Relationship Id="rId2" Target="../media/image59.sv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slideLayouts/slideLayout1.xml" Type="http://schemas.openxmlformats.org/officeDocument/2006/relationships/slideLayout"/><Relationship Id="rId6" Target="../notesSlides/notesSlide14.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2.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3.png" Type="http://schemas.openxmlformats.org/officeDocument/2006/relationships/image"/><Relationship Id="rId2" Target="../media/image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slideLayouts/slideLayout1.xml" Type="http://schemas.openxmlformats.org/officeDocument/2006/relationships/slideLayout"/><Relationship Id="rId8"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slideLayouts/slideLayout1.xml" Type="http://schemas.openxmlformats.org/officeDocument/2006/relationships/slideLayout"/><Relationship Id="rId2"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9.png" Type="http://schemas.openxmlformats.org/officeDocument/2006/relationships/image"/><Relationship Id="rId2" Target="../media/image10.sv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 Id="rId9" Target="../media/image17.png" Type="http://schemas.openxmlformats.org/officeDocument/2006/relationships/image"/><Relationship Id="rId10" Target="../media/image18.svg" Type="http://schemas.openxmlformats.org/officeDocument/2006/relationships/image"/><Relationship Id="rId11" Target="../slideLayouts/slideLayout1.xml" Type="http://schemas.openxmlformats.org/officeDocument/2006/relationships/slideLayout"/><Relationship Id="rId12"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19.png" Type="http://schemas.openxmlformats.org/officeDocument/2006/relationships/image"/><Relationship Id="rId2" Target="../media/image20.sv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 Id="rId7" Target="../media/image25.png" Type="http://schemas.openxmlformats.org/officeDocument/2006/relationships/image"/><Relationship Id="rId8" Target="../media/image26.svg" Type="http://schemas.openxmlformats.org/officeDocument/2006/relationships/image"/><Relationship Id="rId9" Target="../media/image27.png" Type="http://schemas.openxmlformats.org/officeDocument/2006/relationships/image"/><Relationship Id="rId10" Target="../media/image28.svg" Type="http://schemas.openxmlformats.org/officeDocument/2006/relationships/image"/><Relationship Id="rId11" Target="../media/image29.png" Type="http://schemas.openxmlformats.org/officeDocument/2006/relationships/image"/><Relationship Id="rId12" Target="../media/image30.svg" Type="http://schemas.openxmlformats.org/officeDocument/2006/relationships/image"/><Relationship Id="rId13" Target="../media/image31.png" Type="http://schemas.openxmlformats.org/officeDocument/2006/relationships/image"/><Relationship Id="rId14" Target="../media/image32.svg" Type="http://schemas.openxmlformats.org/officeDocument/2006/relationships/image"/><Relationship Id="rId15" Target="../media/image33.png" Type="http://schemas.openxmlformats.org/officeDocument/2006/relationships/image"/><Relationship Id="rId16" Target="../media/image34.svg" Type="http://schemas.openxmlformats.org/officeDocument/2006/relationships/image"/><Relationship Id="rId17" Target="../slideLayouts/slideLayout1.xml" Type="http://schemas.openxmlformats.org/officeDocument/2006/relationships/slideLayout"/><Relationship Id="rId18"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35.png" Type="http://schemas.openxmlformats.org/officeDocument/2006/relationships/image"/><Relationship Id="rId2" Target="../media/image36.svg" Type="http://schemas.openxmlformats.org/officeDocument/2006/relationships/image"/><Relationship Id="rId3" Target="../media/image37.png" Type="http://schemas.openxmlformats.org/officeDocument/2006/relationships/image"/><Relationship Id="rId4" Target="../media/image38.svg" Type="http://schemas.openxmlformats.org/officeDocument/2006/relationships/image"/><Relationship Id="rId5" Target="../slideLayouts/slideLayout1.xml" Type="http://schemas.openxmlformats.org/officeDocument/2006/relationships/slideLayout"/><Relationship Id="rId6"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39.png" Type="http://schemas.openxmlformats.org/officeDocument/2006/relationships/image"/><Relationship Id="rId2" Target="../slideLayouts/slideLayout1.xml" Type="http://schemas.openxmlformats.org/officeDocument/2006/relationships/slideLayout"/><Relationship Id="rId3"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380905" y="5039370"/>
            <a:ext cx="8166872" cy="1151761"/>
          </a:xfrm>
          <a:prstGeom prst="rect">
            <a:avLst/>
          </a:prstGeom>
          <a:noFill/>
        </p:spPr>
        <p:txBody>
          <a:bodyPr wrap="square" rtlCol="0" anchor="ctr" bIns="0" lIns="0" rIns="0" tIns="0"/>
          <a:lstStyle/>
          <a:p>
            <a:pPr algn="l">
              <a:lnSpc>
                <a:spcPts val="4536"/>
              </a:lnSpc>
              <a:buNone/>
            </a:pPr>
            <a:r>
              <a:rPr lang="en-US" sz="4050" spc="122" kern="0" dirty="0" smtClean="0">
                <a:solidFill>
                  <a:srgbClr val="000000"/>
                </a:solidFill>
                <a:latin typeface="Jost*" pitchFamily="34" charset="0"/>
                <a:ea typeface="Jost*" pitchFamily="34" charset="-122"/>
                <a:cs typeface="Jost*" pitchFamily="34" charset="-120"/>
              </a:rPr>
              <a:t>HELLOVESTER: AI-POWERED CRYPTOCURRENCY ANALYTICS</a:t>
            </a:r>
            <a:endParaRPr lang="en-US" dirty="0"/>
          </a:p>
        </p:txBody>
      </p:sp>
      <p:sp>
        <p:nvSpPr>
          <p:cNvPr id="3" name="Object 2"/>
          <p:cNvSpPr/>
          <p:nvPr/>
        </p:nvSpPr>
        <p:spPr>
          <a:xfrm>
            <a:off x="380905" y="6311830"/>
            <a:ext cx="8422721" cy="225686"/>
          </a:xfrm>
          <a:prstGeom prst="rect">
            <a:avLst/>
          </a:prstGeom>
          <a:noFill/>
        </p:spPr>
        <p:txBody>
          <a:bodyPr wrap="square" rtlCol="0" anchor="ctr" bIns="0" lIns="0" rIns="0" tIns="0"/>
          <a:lstStyle/>
          <a:p>
            <a:pPr algn="l">
              <a:lnSpc>
                <a:spcPts val="1777"/>
              </a:lnSpc>
              <a:spcBef>
                <a:spcPts val="932"/>
              </a:spcBef>
              <a:buNone/>
            </a:pPr>
            <a:r>
              <a:rPr lang="en-US" sz="1337" spc="40" kern="0" dirty="0" smtClean="0">
                <a:solidFill>
                  <a:srgbClr val="000000">
                    <a:alpha val="80000"/>
                  </a:srgbClr>
                </a:solidFill>
                <a:latin typeface="Jost*" pitchFamily="34" charset="0"/>
                <a:ea typeface="Jost*" pitchFamily="34" charset="-122"/>
                <a:cs typeface="Jost*" pitchFamily="34" charset="-120"/>
              </a:rPr>
              <a:t>Malak Parmar | Nikhil Doye</a:t>
            </a:r>
            <a:endParaRPr lang="en-US" dirty="0"/>
          </a:p>
        </p:txBody>
      </p:sp>
      <p:sp>
        <p:nvSpPr>
          <p:cNvPr id="4" name="Object 3"/>
          <p:cNvSpPr/>
          <p:nvPr/>
        </p:nvSpPr>
        <p:spPr>
          <a:xfrm>
            <a:off x="0" y="0"/>
            <a:ext cx="12188952" cy="4761309"/>
          </a:xfrm>
          <a:prstGeom prst="rect">
            <a:avLst/>
          </a:prstGeom>
          <a:solidFill>
            <a:srgbClr val="000000">
              <a:alpha val="0000"/>
            </a:srgbClr>
          </a:solidFill>
        </p:spPr>
      </p:sp>
      <p:pic>
        <p:nvPicPr>
          <p:cNvPr id="5" name="Object 4" descr="Crypto RAG Application">    </p:cNvPr>
          <p:cNvPicPr>
            <a:picLocks noChangeAspect="1"/>
          </p:cNvPicPr>
          <p:nvPr/>
        </p:nvPicPr>
        <p:blipFill>
          <a:blip r:embed="rId1"/>
          <a:srcRect l="1408" r="1256" t="21880" b="10525"/>
          <a:stretch/>
        </p:blipFill>
        <p:spPr>
          <a:xfrm>
            <a:off x="0" y="0"/>
            <a:ext cx="12188952" cy="4761309"/>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FUTURE ROADMAP</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523" y="3937603"/>
            <a:ext cx="12217520" cy="38090"/>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915827" y="2787747"/>
            <a:ext cx="19045" cy="1171282"/>
          </a:xfrm>
          <a:prstGeom prst="rect">
            <a:avLst/>
          </a:prstGeom>
        </p:spPr>
      </p:pic>
      <p:pic>
        <p:nvPicPr>
          <p:cNvPr id="5" name="Object 4"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8205" y="3889990"/>
            <a:ext cx="123794" cy="114271"/>
          </a:xfrm>
          <a:prstGeom prst="rect">
            <a:avLst/>
          </a:prstGeom>
        </p:spPr>
      </p:pic>
      <p:pic>
        <p:nvPicPr>
          <p:cNvPr id="6" name="Object 5"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41176" y="3937603"/>
            <a:ext cx="19045" cy="1171282"/>
          </a:xfrm>
          <a:prstGeom prst="rect">
            <a:avLst/>
          </a:prstGeom>
        </p:spPr>
      </p:pic>
      <p:pic>
        <p:nvPicPr>
          <p:cNvPr id="7" name="Object 6"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793555" y="3889990"/>
            <a:ext cx="123794" cy="114271"/>
          </a:xfrm>
          <a:prstGeom prst="rect">
            <a:avLst/>
          </a:prstGeom>
        </p:spPr>
      </p:pic>
      <p:pic>
        <p:nvPicPr>
          <p:cNvPr id="8" name="Object 7"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6526" y="2787747"/>
            <a:ext cx="19045" cy="1171282"/>
          </a:xfrm>
          <a:prstGeom prst="rect">
            <a:avLst/>
          </a:prstGeom>
        </p:spPr>
      </p:pic>
      <p:pic>
        <p:nvPicPr>
          <p:cNvPr id="9" name="Object 8"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18904" y="3889990"/>
            <a:ext cx="123794" cy="114271"/>
          </a:xfrm>
          <a:prstGeom prst="rect">
            <a:avLst/>
          </a:prstGeom>
        </p:spPr>
      </p:pic>
      <p:sp>
        <p:nvSpPr>
          <p:cNvPr id="10" name="Object 9"/>
          <p:cNvSpPr/>
          <p:nvPr/>
        </p:nvSpPr>
        <p:spPr>
          <a:xfrm>
            <a:off x="2858684" y="2663929"/>
            <a:ext cx="133316" cy="133316"/>
          </a:xfrm>
          <a:prstGeom prst="ellipse">
            <a:avLst/>
          </a:prstGeom>
          <a:solidFill>
            <a:srgbClr val="143f9c"/>
          </a:solidFill>
        </p:spPr>
      </p:sp>
      <p:sp>
        <p:nvSpPr>
          <p:cNvPr id="11" name="Object 10"/>
          <p:cNvSpPr/>
          <p:nvPr/>
        </p:nvSpPr>
        <p:spPr>
          <a:xfrm>
            <a:off x="3087233" y="2603151"/>
            <a:ext cx="1696931" cy="259134"/>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Q2 2025</a:t>
            </a:r>
            <a:endParaRPr lang="en-US" dirty="0"/>
          </a:p>
        </p:txBody>
      </p:sp>
      <p:sp>
        <p:nvSpPr>
          <p:cNvPr id="12" name="Object 11"/>
          <p:cNvSpPr/>
          <p:nvPr/>
        </p:nvSpPr>
        <p:spPr>
          <a:xfrm>
            <a:off x="3087233" y="2941918"/>
            <a:ext cx="1696931" cy="668488"/>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Real-time market data integration, Portfolio simulation engine</a:t>
            </a:r>
            <a:endParaRPr lang="en-US" dirty="0"/>
          </a:p>
        </p:txBody>
      </p:sp>
      <p:sp>
        <p:nvSpPr>
          <p:cNvPr id="13" name="Object 12"/>
          <p:cNvSpPr/>
          <p:nvPr/>
        </p:nvSpPr>
        <p:spPr>
          <a:xfrm>
            <a:off x="5784034" y="5096959"/>
            <a:ext cx="133316" cy="133316"/>
          </a:xfrm>
          <a:prstGeom prst="ellipse">
            <a:avLst/>
          </a:prstGeom>
          <a:solidFill>
            <a:srgbClr val="143f9c"/>
          </a:solidFill>
        </p:spPr>
      </p:sp>
      <p:sp>
        <p:nvSpPr>
          <p:cNvPr id="14" name="Object 13"/>
          <p:cNvSpPr/>
          <p:nvPr/>
        </p:nvSpPr>
        <p:spPr>
          <a:xfrm>
            <a:off x="6012581" y="5036180"/>
            <a:ext cx="1969278" cy="259134"/>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Q3 2025</a:t>
            </a:r>
            <a:endParaRPr lang="en-US" dirty="0"/>
          </a:p>
        </p:txBody>
      </p:sp>
      <p:sp>
        <p:nvSpPr>
          <p:cNvPr id="15" name="Object 14"/>
          <p:cNvSpPr/>
          <p:nvPr/>
        </p:nvSpPr>
        <p:spPr>
          <a:xfrm>
            <a:off x="6012581" y="5374947"/>
            <a:ext cx="1969278" cy="668488"/>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Predictive analytics (LSTM + Prophet), Multi-chain NFT analysis</a:t>
            </a:r>
            <a:endParaRPr lang="en-US" dirty="0"/>
          </a:p>
        </p:txBody>
      </p:sp>
      <p:sp>
        <p:nvSpPr>
          <p:cNvPr id="16" name="Object 15"/>
          <p:cNvSpPr/>
          <p:nvPr/>
        </p:nvSpPr>
        <p:spPr>
          <a:xfrm>
            <a:off x="8709383" y="2663929"/>
            <a:ext cx="133316" cy="133316"/>
          </a:xfrm>
          <a:prstGeom prst="ellipse">
            <a:avLst/>
          </a:prstGeom>
          <a:solidFill>
            <a:srgbClr val="143f9c"/>
          </a:solidFill>
        </p:spPr>
      </p:sp>
      <p:sp>
        <p:nvSpPr>
          <p:cNvPr id="17" name="Object 16"/>
          <p:cNvSpPr/>
          <p:nvPr/>
        </p:nvSpPr>
        <p:spPr>
          <a:xfrm>
            <a:off x="8937930" y="2603151"/>
            <a:ext cx="1843579" cy="259134"/>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2026</a:t>
            </a:r>
            <a:endParaRPr lang="en-US" dirty="0"/>
          </a:p>
        </p:txBody>
      </p:sp>
      <p:sp>
        <p:nvSpPr>
          <p:cNvPr id="18" name="Object 17"/>
          <p:cNvSpPr/>
          <p:nvPr/>
        </p:nvSpPr>
        <p:spPr>
          <a:xfrm>
            <a:off x="8937930" y="2941918"/>
            <a:ext cx="1843579" cy="668488"/>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Regulatory compliance module, Institutional-grade API</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CASE STUDY - MARCH 2025 ANALYSIS</a:t>
            </a:r>
            <a:endParaRPr lang="en-US" dirty="0"/>
          </a:p>
        </p:txBody>
      </p:sp>
      <p:sp>
        <p:nvSpPr>
          <p:cNvPr id="3" name="Object 2"/>
          <p:cNvSpPr/>
          <p:nvPr/>
        </p:nvSpPr>
        <p:spPr>
          <a:xfrm>
            <a:off x="476131" y="1514096"/>
            <a:ext cx="5523119" cy="2337803"/>
          </a:xfrm>
          <a:prstGeom prst="roundRect">
            <a:avLst>
              <a:gd name="adj" fmla="val 2347"/>
            </a:avLst>
          </a:prstGeom>
          <a:noFill/>
          <a:ln w="25400">
            <a:solidFill>
              <a:srgbClr val="143f9c"/>
            </a:solidFill>
            <a:prstDash val="solid"/>
            <a:miter lim="800000"/>
          </a:ln>
        </p:spPr>
      </p:sp>
      <p:sp>
        <p:nvSpPr>
          <p:cNvPr id="4" name="Object 3"/>
          <p:cNvSpPr/>
          <p:nvPr/>
        </p:nvSpPr>
        <p:spPr>
          <a:xfrm>
            <a:off x="761810" y="1721213"/>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Query</a:t>
            </a:r>
            <a:endParaRPr lang="en-US" dirty="0"/>
          </a:p>
        </p:txBody>
      </p:sp>
      <p:sp>
        <p:nvSpPr>
          <p:cNvPr id="5" name="Object 4"/>
          <p:cNvSpPr/>
          <p:nvPr/>
        </p:nvSpPr>
        <p:spPr>
          <a:xfrm>
            <a:off x="761810" y="2225555"/>
            <a:ext cx="5551687" cy="278537"/>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000000">
                    <a:alpha val="80000"/>
                  </a:srgbClr>
                </a:solidFill>
                <a:latin typeface="Jost*" pitchFamily="34" charset="0"/>
                <a:ea typeface="Jost*" pitchFamily="34" charset="-122"/>
                <a:cs typeface="Jost*" pitchFamily="34" charset="-120"/>
              </a:rPr>
              <a:t>Identify top 5 performers with &lt;30% volatility</a:t>
            </a:r>
            <a:endParaRPr lang="en-US" dirty="0"/>
          </a:p>
        </p:txBody>
      </p:sp>
      <p:sp>
        <p:nvSpPr>
          <p:cNvPr id="6" name="Object 5"/>
          <p:cNvSpPr/>
          <p:nvPr/>
        </p:nvSpPr>
        <p:spPr>
          <a:xfrm>
            <a:off x="6189702" y="1514096"/>
            <a:ext cx="5523119" cy="2337803"/>
          </a:xfrm>
          <a:prstGeom prst="roundRect">
            <a:avLst>
              <a:gd name="adj" fmla="val 2347"/>
            </a:avLst>
          </a:prstGeom>
          <a:noFill/>
          <a:ln w="25400">
            <a:solidFill>
              <a:srgbClr val="143f9c"/>
            </a:solidFill>
            <a:prstDash val="solid"/>
            <a:miter lim="800000"/>
          </a:ln>
        </p:spPr>
      </p:sp>
      <p:sp>
        <p:nvSpPr>
          <p:cNvPr id="7" name="Object 6"/>
          <p:cNvSpPr/>
          <p:nvPr/>
        </p:nvSpPr>
        <p:spPr>
          <a:xfrm>
            <a:off x="6475381" y="1721213"/>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Process</a:t>
            </a:r>
            <a:endParaRPr lang="en-US" dirty="0"/>
          </a:p>
        </p:txBody>
      </p:sp>
      <p:sp>
        <p:nvSpPr>
          <p:cNvPr id="8" name="Object 7"/>
          <p:cNvSpPr/>
          <p:nvPr/>
        </p:nvSpPr>
        <p:spPr>
          <a:xfrm>
            <a:off x="6475381" y="2225555"/>
            <a:ext cx="5551687" cy="835610"/>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000000">
                    <a:alpha val="80000"/>
                  </a:srgbClr>
                </a:solidFill>
                <a:latin typeface="Jost*" pitchFamily="34" charset="0"/>
                <a:ea typeface="Jost*" pitchFamily="34" charset="-122"/>
                <a:cs typeface="Jost*" pitchFamily="34" charset="-120"/>
              </a:rPr>
              <a:t>Retrieved 15 candidates from 36K records, Filtered using volatility threshold, Generated comparative analysis</a:t>
            </a:r>
            <a:endParaRPr lang="en-US" dirty="0"/>
          </a:p>
        </p:txBody>
      </p:sp>
      <p:sp>
        <p:nvSpPr>
          <p:cNvPr id="9" name="Object 8"/>
          <p:cNvSpPr/>
          <p:nvPr/>
        </p:nvSpPr>
        <p:spPr>
          <a:xfrm>
            <a:off x="476131" y="4042352"/>
            <a:ext cx="5523119" cy="2337803"/>
          </a:xfrm>
          <a:prstGeom prst="roundRect">
            <a:avLst>
              <a:gd name="adj" fmla="val 2347"/>
            </a:avLst>
          </a:prstGeom>
          <a:noFill/>
          <a:ln w="25400">
            <a:solidFill>
              <a:srgbClr val="143f9c"/>
            </a:solidFill>
            <a:prstDash val="solid"/>
            <a:miter lim="800000"/>
          </a:ln>
        </p:spPr>
      </p:sp>
      <p:sp>
        <p:nvSpPr>
          <p:cNvPr id="10" name="Object 9"/>
          <p:cNvSpPr/>
          <p:nvPr/>
        </p:nvSpPr>
        <p:spPr>
          <a:xfrm>
            <a:off x="761810" y="4249469"/>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Outcome</a:t>
            </a:r>
            <a:endParaRPr lang="en-US" dirty="0"/>
          </a:p>
        </p:txBody>
      </p:sp>
      <p:sp>
        <p:nvSpPr>
          <p:cNvPr id="11" name="Object 10"/>
          <p:cNvSpPr/>
          <p:nvPr/>
        </p:nvSpPr>
        <p:spPr>
          <a:xfrm>
            <a:off x="761810" y="4753810"/>
            <a:ext cx="5551687" cy="278537"/>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000000">
                    <a:alpha val="80000"/>
                  </a:srgbClr>
                </a:solidFill>
                <a:latin typeface="Jost*" pitchFamily="34" charset="0"/>
                <a:ea typeface="Jost*" pitchFamily="34" charset="-122"/>
                <a:cs typeface="Jost*" pitchFamily="34" charset="-120"/>
              </a:rPr>
              <a:t>0.92 precision score in top 5, 1.2s response time</a:t>
            </a:r>
            <a:endParaRPr lang="en-US" dirty="0"/>
          </a:p>
        </p:txBody>
      </p:sp>
      <p:sp>
        <p:nvSpPr>
          <p:cNvPr id="12" name="Object 11"/>
          <p:cNvSpPr/>
          <p:nvPr/>
        </p:nvSpPr>
        <p:spPr>
          <a:xfrm>
            <a:off x="6189702" y="4042352"/>
            <a:ext cx="5523119" cy="2337803"/>
          </a:xfrm>
          <a:prstGeom prst="roundRect">
            <a:avLst>
              <a:gd name="adj" fmla="val 2347"/>
            </a:avLst>
          </a:prstGeom>
          <a:noFill/>
          <a:ln w="25400">
            <a:solidFill>
              <a:srgbClr val="143f9c"/>
            </a:solidFill>
            <a:prstDash val="solid"/>
            <a:miter lim="800000"/>
          </a:ln>
        </p:spPr>
      </p:sp>
      <p:sp>
        <p:nvSpPr>
          <p:cNvPr id="13" name="Object 12"/>
          <p:cNvSpPr/>
          <p:nvPr/>
        </p:nvSpPr>
        <p:spPr>
          <a:xfrm>
            <a:off x="6475381" y="4249469"/>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000000"/>
                </a:solidFill>
                <a:latin typeface="Jost*" pitchFamily="34" charset="0"/>
                <a:ea typeface="Jost*" pitchFamily="34" charset="-122"/>
                <a:cs typeface="Jost*" pitchFamily="34" charset="-120"/>
              </a:rPr>
              <a:t>Insights</a:t>
            </a:r>
            <a:endParaRPr lang="en-US" dirty="0"/>
          </a:p>
        </p:txBody>
      </p:sp>
      <p:sp>
        <p:nvSpPr>
          <p:cNvPr id="14" name="Object 13"/>
          <p:cNvSpPr/>
          <p:nvPr/>
        </p:nvSpPr>
        <p:spPr>
          <a:xfrm>
            <a:off x="6475381" y="4753810"/>
            <a:ext cx="5551687" cy="1114146"/>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000000">
                    <a:alpha val="80000"/>
                  </a:srgbClr>
                </a:solidFill>
                <a:latin typeface="Jost*" pitchFamily="34" charset="0"/>
                <a:ea typeface="Jost*" pitchFamily="34" charset="-122"/>
                <a:cs typeface="Jost*" pitchFamily="34" charset="-120"/>
              </a:rPr>
              <a:t>Litecoin, a prominent low-risk cryptocurrency, witnessed a significant surge in March 2025, outperforming many top-tier digital assets with its remarkably low volatility</a:t>
            </a:r>
            <a:endParaRPr lang="en-US" dirty="0"/>
          </a:p>
        </p:txBody>
      </p:sp>
    </p:spTree>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7667613" y="476131"/>
            <a:ext cx="4045208" cy="5904024"/>
          </a:xfrm>
          <a:prstGeom prst="rect">
            <a:avLst/>
          </a:prstGeom>
          <a:solidFill>
            <a:srgbClr val="143f9c"/>
          </a:solidFill>
        </p:spPr>
      </p:sp>
      <p:pic>
        <p:nvPicPr>
          <p:cNvPr id="3" name="Object 2" descr="Crypto RAG applications">    </p:cNvPr>
          <p:cNvPicPr>
            <a:picLocks noChangeAspect="1"/>
          </p:cNvPicPr>
          <p:nvPr/>
        </p:nvPicPr>
        <p:blipFill>
          <a:blip r:embed="rId1"/>
          <a:srcRect l="30968" r="30968" t="0" b="0"/>
          <a:stretch/>
        </p:blipFill>
        <p:spPr>
          <a:xfrm>
            <a:off x="7667613" y="476131"/>
            <a:ext cx="4045208" cy="5904024"/>
          </a:xfrm>
          <a:prstGeom prst="rect">
            <a:avLst/>
          </a:prstGeom>
        </p:spPr>
      </p:pic>
      <p:sp>
        <p:nvSpPr>
          <p:cNvPr id="4" name="Object 3"/>
          <p:cNvSpPr/>
          <p:nvPr/>
        </p:nvSpPr>
        <p:spPr>
          <a:xfrm>
            <a:off x="178073" y="2066408"/>
            <a:ext cx="7311467" cy="426613"/>
          </a:xfrm>
          <a:prstGeom prst="rect">
            <a:avLst/>
          </a:prstGeom>
          <a:noFill/>
        </p:spPr>
        <p:txBody>
          <a:bodyPr wrap="square" rtlCol="0" anchor="ctr"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IMPACT &amp; APPLICATIONS</a:t>
            </a:r>
            <a:endParaRPr lang="en-US" dirty="0"/>
          </a:p>
        </p:txBody>
      </p:sp>
      <p:sp>
        <p:nvSpPr>
          <p:cNvPr id="5" name="Object 4"/>
          <p:cNvSpPr/>
          <p:nvPr/>
        </p:nvSpPr>
        <p:spPr>
          <a:xfrm>
            <a:off x="178073" y="2633480"/>
            <a:ext cx="7311467" cy="2139732"/>
          </a:xfrm>
          <a:prstGeom prst="rect">
            <a:avLst/>
          </a:prstGeom>
          <a:noFill/>
        </p:spPr>
        <p:txBody>
          <a:bodyPr wrap="square" rtlCol="0" anchor="ctr" bIns="0" lIns="0" rIns="0" tIns="0"/>
          <a:lstStyle/>
          <a:p>
            <a:pPr algn="ctr">
              <a:lnSpc>
                <a:spcPts val="2107"/>
              </a:lnSpc>
              <a:spcBef>
                <a:spcPts val="1085"/>
              </a:spcBef>
              <a:buNone/>
            </a:pPr>
            <a:r>
              <a:rPr lang="en-US" sz="1584" spc="47" kern="0" dirty="0" smtClean="0">
                <a:solidFill>
                  <a:srgbClr val="ffffff">
                    <a:alpha val="80000"/>
                  </a:srgbClr>
                </a:solidFill>
                <a:latin typeface="Jost*" pitchFamily="34" charset="0"/>
                <a:ea typeface="Jost*" pitchFamily="34" charset="-122"/>
                <a:cs typeface="Jost*" pitchFamily="34" charset="-120"/>
              </a:rPr>
              <a:t>HelloVester's AI-powered cryptocurrency analytics platform has far-reaching applications that can benefit a wide range of users. By providing faster market analysis and more accurate trend prediction, BetterVester empowers hedge fund managers to optimize their crypto portfolios, enabling them to make better-informed investment decisions. Additionally, the tool's ability to generate regulatory audit trails and fact-check crypto-related journalism can greatly assist compliance teams and crypto media outlets in upholding transparency and accuracy.</a:t>
            </a:r>
            <a:endParaRPr lang="en-US" dirty="0"/>
          </a:p>
        </p:txBody>
      </p:sp>
    </p:spTree>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LIVE DEMO</a:t>
            </a:r>
            <a:endParaRPr lang="en-US" dirty="0"/>
          </a:p>
        </p:txBody>
      </p:sp>
      <p:sp>
        <p:nvSpPr>
          <p:cNvPr id="3" name="Object 2"/>
          <p:cNvSpPr/>
          <p:nvPr/>
        </p:nvSpPr>
        <p:spPr>
          <a:xfrm>
            <a:off x="476131" y="1514096"/>
            <a:ext cx="3618595" cy="3770957"/>
          </a:xfrm>
          <a:prstGeom prst="rect">
            <a:avLst/>
          </a:prstGeom>
          <a:solidFill>
            <a:srgbClr val="283d6b"/>
          </a:solidFill>
        </p:spPr>
      </p:sp>
      <p:pic>
        <p:nvPicPr>
          <p:cNvPr id="4" name="Object 3" descr="crypto rag temporal query">    </p:cNvPr>
          <p:cNvPicPr>
            <a:picLocks noChangeAspect="1"/>
          </p:cNvPicPr>
          <p:nvPr/>
        </p:nvPicPr>
        <p:blipFill>
          <a:blip r:embed="rId1"/>
          <a:srcRect l="30719" r="30719" t="8196" b="8196"/>
          <a:stretch/>
        </p:blipFill>
        <p:spPr>
          <a:xfrm>
            <a:off x="476131" y="1514096"/>
            <a:ext cx="3618595" cy="3770957"/>
          </a:xfrm>
          <a:prstGeom prst="rect">
            <a:avLst/>
          </a:prstGeom>
        </p:spPr>
      </p:pic>
      <p:sp>
        <p:nvSpPr>
          <p:cNvPr id="5" name="Object 4"/>
          <p:cNvSpPr/>
          <p:nvPr/>
        </p:nvSpPr>
        <p:spPr>
          <a:xfrm>
            <a:off x="295201" y="5420037"/>
            <a:ext cx="3980455"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Temporal Query Input</a:t>
            </a:r>
            <a:endParaRPr lang="en-US" dirty="0"/>
          </a:p>
        </p:txBody>
      </p:sp>
      <p:sp>
        <p:nvSpPr>
          <p:cNvPr id="6" name="Object 5"/>
          <p:cNvSpPr/>
          <p:nvPr/>
        </p:nvSpPr>
        <p:spPr>
          <a:xfrm>
            <a:off x="295201" y="5758804"/>
            <a:ext cx="3980455" cy="668488"/>
          </a:xfrm>
          <a:prstGeom prst="rect">
            <a:avLst/>
          </a:prstGeom>
          <a:noFill/>
        </p:spPr>
        <p:txBody>
          <a:bodyPr wrap="square" rtlCol="0" anchor="t" bIns="0" lIns="0" rIns="0" tIns="0"/>
          <a:lstStyle/>
          <a:p>
            <a:pPr algn="ctr">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Showcasing the ability to input temporal queries, such as 'Show coins with &gt;5% gain and $1B+ volume in March 2025'.</a:t>
            </a:r>
            <a:endParaRPr lang="en-US" dirty="0"/>
          </a:p>
        </p:txBody>
      </p:sp>
      <p:sp>
        <p:nvSpPr>
          <p:cNvPr id="7" name="Object 6"/>
          <p:cNvSpPr/>
          <p:nvPr/>
        </p:nvSpPr>
        <p:spPr>
          <a:xfrm>
            <a:off x="4285178" y="1514096"/>
            <a:ext cx="3618595" cy="3770957"/>
          </a:xfrm>
          <a:prstGeom prst="rect">
            <a:avLst/>
          </a:prstGeom>
          <a:solidFill>
            <a:srgbClr val="283d6b"/>
          </a:solidFill>
        </p:spPr>
      </p:sp>
      <p:pic>
        <p:nvPicPr>
          <p:cNvPr id="8" name="Object 7" descr="viz.png">    </p:cNvPr>
          <p:cNvPicPr>
            <a:picLocks noChangeAspect="1"/>
          </p:cNvPicPr>
          <p:nvPr/>
        </p:nvPicPr>
        <p:blipFill>
          <a:blip r:embed="rId2"/>
          <a:srcRect l="2961" r="2961" t="0" b="0"/>
          <a:stretch/>
        </p:blipFill>
        <p:spPr>
          <a:xfrm>
            <a:off x="4285178" y="1514096"/>
            <a:ext cx="3618595" cy="3770957"/>
          </a:xfrm>
          <a:prstGeom prst="rect">
            <a:avLst/>
          </a:prstGeom>
        </p:spPr>
      </p:pic>
      <p:sp>
        <p:nvSpPr>
          <p:cNvPr id="9" name="Object 8"/>
          <p:cNvSpPr/>
          <p:nvPr/>
        </p:nvSpPr>
        <p:spPr>
          <a:xfrm>
            <a:off x="4104249" y="5420037"/>
            <a:ext cx="3980455"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Interactive Chart Exploration</a:t>
            </a:r>
            <a:endParaRPr lang="en-US" dirty="0"/>
          </a:p>
        </p:txBody>
      </p:sp>
      <p:sp>
        <p:nvSpPr>
          <p:cNvPr id="10" name="Object 9"/>
          <p:cNvSpPr/>
          <p:nvPr/>
        </p:nvSpPr>
        <p:spPr>
          <a:xfrm>
            <a:off x="4104249" y="5758804"/>
            <a:ext cx="3980455" cy="668488"/>
          </a:xfrm>
          <a:prstGeom prst="rect">
            <a:avLst/>
          </a:prstGeom>
          <a:noFill/>
        </p:spPr>
        <p:txBody>
          <a:bodyPr wrap="square" rtlCol="0" anchor="t" bIns="0" lIns="0" rIns="0" tIns="0"/>
          <a:lstStyle/>
          <a:p>
            <a:pPr algn="ctr">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Enabling users to interactively explore and visualize the crypto market data and trends through dynamic charts and graphs.</a:t>
            </a:r>
            <a:endParaRPr lang="en-US" dirty="0"/>
          </a:p>
        </p:txBody>
      </p:sp>
      <p:sp>
        <p:nvSpPr>
          <p:cNvPr id="11" name="Object 10"/>
          <p:cNvSpPr/>
          <p:nvPr/>
        </p:nvSpPr>
        <p:spPr>
          <a:xfrm>
            <a:off x="8094226" y="1514096"/>
            <a:ext cx="3618595" cy="3770957"/>
          </a:xfrm>
          <a:prstGeom prst="rect">
            <a:avLst/>
          </a:prstGeom>
          <a:solidFill>
            <a:srgbClr val="283d6b"/>
          </a:solidFill>
        </p:spPr>
      </p:sp>
      <p:pic>
        <p:nvPicPr>
          <p:cNvPr id="12" name="Object 11" descr="crypto rag ai generated analysis">    </p:cNvPr>
          <p:cNvPicPr>
            <a:picLocks noChangeAspect="1"/>
          </p:cNvPicPr>
          <p:nvPr/>
        </p:nvPicPr>
        <p:blipFill>
          <a:blip r:embed="rId3"/>
          <a:srcRect l="26235" r="26235" t="8196" b="8196"/>
          <a:stretch/>
        </p:blipFill>
        <p:spPr>
          <a:xfrm>
            <a:off x="8094226" y="1514096"/>
            <a:ext cx="3618595" cy="3770957"/>
          </a:xfrm>
          <a:prstGeom prst="rect">
            <a:avLst/>
          </a:prstGeom>
        </p:spPr>
      </p:pic>
      <p:sp>
        <p:nvSpPr>
          <p:cNvPr id="13" name="Object 12"/>
          <p:cNvSpPr/>
          <p:nvPr/>
        </p:nvSpPr>
        <p:spPr>
          <a:xfrm>
            <a:off x="7913296" y="5420037"/>
            <a:ext cx="3980455"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AI-Generated Analysis</a:t>
            </a:r>
            <a:endParaRPr lang="en-US" dirty="0"/>
          </a:p>
        </p:txBody>
      </p:sp>
      <p:sp>
        <p:nvSpPr>
          <p:cNvPr id="14" name="Object 13"/>
          <p:cNvSpPr/>
          <p:nvPr/>
        </p:nvSpPr>
        <p:spPr>
          <a:xfrm>
            <a:off x="7913296" y="5758804"/>
            <a:ext cx="3980455" cy="668488"/>
          </a:xfrm>
          <a:prstGeom prst="rect">
            <a:avLst/>
          </a:prstGeom>
          <a:noFill/>
        </p:spPr>
        <p:txBody>
          <a:bodyPr wrap="square" rtlCol="0" anchor="t" bIns="0" lIns="0" rIns="0" tIns="0"/>
          <a:lstStyle/>
          <a:p>
            <a:pPr algn="ctr">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Demonstrating the generation of in-depth market analysis and insights based on the retrieved data, powered by the HelloVester system.</a:t>
            </a:r>
            <a:endParaRPr lang="en-US" dirty="0"/>
          </a:p>
        </p:txBody>
      </p:sp>
    </p:spTree>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Q&amp;A</a:t>
            </a:r>
            <a:endParaRPr lang="en-US" dirty="0"/>
          </a:p>
        </p:txBody>
      </p:sp>
      <p:sp>
        <p:nvSpPr>
          <p:cNvPr id="3" name="Object 2"/>
          <p:cNvSpPr/>
          <p:nvPr/>
        </p:nvSpPr>
        <p:spPr>
          <a:xfrm>
            <a:off x="2761559" y="2591819"/>
            <a:ext cx="1428393" cy="1428393"/>
          </a:xfrm>
          <a:prstGeom prst="roundRect">
            <a:avLst>
              <a:gd name="adj" fmla="val 6402"/>
            </a:avLst>
          </a:prstGeom>
          <a:noFill/>
          <a:ln w="25400">
            <a:solidFill>
              <a:srgbClr val="143f9c"/>
            </a:solidFill>
            <a:prstDash val="solid"/>
            <a:miter lim="800000"/>
          </a:ln>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191190" y="3021453"/>
            <a:ext cx="580880" cy="580880"/>
          </a:xfrm>
          <a:prstGeom prst="rect">
            <a:avLst/>
          </a:prstGeom>
        </p:spPr>
      </p:pic>
      <p:sp>
        <p:nvSpPr>
          <p:cNvPr id="5" name="Object 4"/>
          <p:cNvSpPr/>
          <p:nvPr/>
        </p:nvSpPr>
        <p:spPr>
          <a:xfrm>
            <a:off x="1506478" y="4107582"/>
            <a:ext cx="3938555"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Handling emerging crypto assets</a:t>
            </a:r>
            <a:endParaRPr lang="en-US" dirty="0"/>
          </a:p>
        </p:txBody>
      </p:sp>
      <p:sp>
        <p:nvSpPr>
          <p:cNvPr id="6" name="Object 5"/>
          <p:cNvSpPr/>
          <p:nvPr/>
        </p:nvSpPr>
        <p:spPr>
          <a:xfrm>
            <a:off x="1506478" y="4446349"/>
            <a:ext cx="3938555" cy="668488"/>
          </a:xfrm>
          <a:prstGeom prst="rect">
            <a:avLst/>
          </a:prstGeom>
          <a:noFill/>
        </p:spPr>
        <p:txBody>
          <a:bodyPr wrap="square" rtlCol="0" anchor="t" bIns="0" lIns="0" rIns="0" tIns="0"/>
          <a:lstStyle/>
          <a:p>
            <a:pPr algn="ctr">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Discuss strategies for integrating and analyzing new cryptocurrency assets as they emerge in the market.</a:t>
            </a:r>
            <a:endParaRPr lang="en-US" dirty="0"/>
          </a:p>
        </p:txBody>
      </p:sp>
      <p:sp>
        <p:nvSpPr>
          <p:cNvPr id="7" name="Object 6"/>
          <p:cNvSpPr/>
          <p:nvPr/>
        </p:nvSpPr>
        <p:spPr>
          <a:xfrm>
            <a:off x="7999000" y="2591819"/>
            <a:ext cx="1428393" cy="1428393"/>
          </a:xfrm>
          <a:prstGeom prst="roundRect">
            <a:avLst>
              <a:gd name="adj" fmla="val 6402"/>
            </a:avLst>
          </a:prstGeom>
          <a:noFill/>
          <a:ln w="25400">
            <a:solidFill>
              <a:srgbClr val="143f9c"/>
            </a:solidFill>
            <a:prstDash val="solid"/>
            <a:miter lim="800000"/>
          </a:ln>
        </p:spPr>
      </p:sp>
      <p:pic>
        <p:nvPicPr>
          <p:cNvPr id="8" name="Object 7"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28628" y="3013076"/>
            <a:ext cx="580880" cy="580880"/>
          </a:xfrm>
          <a:prstGeom prst="rect">
            <a:avLst/>
          </a:prstGeom>
        </p:spPr>
      </p:pic>
      <p:sp>
        <p:nvSpPr>
          <p:cNvPr id="9" name="Object 8"/>
          <p:cNvSpPr/>
          <p:nvPr/>
        </p:nvSpPr>
        <p:spPr>
          <a:xfrm>
            <a:off x="6654882" y="4107582"/>
            <a:ext cx="4116628"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Model update strategies</a:t>
            </a:r>
            <a:endParaRPr lang="en-US" dirty="0"/>
          </a:p>
        </p:txBody>
      </p:sp>
      <p:sp>
        <p:nvSpPr>
          <p:cNvPr id="10" name="Object 9"/>
          <p:cNvSpPr/>
          <p:nvPr/>
        </p:nvSpPr>
        <p:spPr>
          <a:xfrm>
            <a:off x="6654882" y="4446349"/>
            <a:ext cx="4116628" cy="668488"/>
          </a:xfrm>
          <a:prstGeom prst="rect">
            <a:avLst/>
          </a:prstGeom>
          <a:noFill/>
        </p:spPr>
        <p:txBody>
          <a:bodyPr wrap="square" rtlCol="0" anchor="t" bIns="0" lIns="0" rIns="0" tIns="0"/>
          <a:lstStyle/>
          <a:p>
            <a:pPr algn="ctr">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Discuss techniques for regularly updating the AI models to account for changes in market dynamics and user feedback.</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5618345" cy="5904024"/>
          </a:xfrm>
          <a:prstGeom prst="rect">
            <a:avLst/>
          </a:prstGeom>
          <a:solidFill>
            <a:srgbClr val="143f9c"/>
          </a:solidFill>
        </p:spPr>
      </p:sp>
      <p:pic>
        <p:nvPicPr>
          <p:cNvPr id="3" name="Object 2" descr="Crypto RAG">    </p:cNvPr>
          <p:cNvPicPr>
            <a:picLocks noChangeAspect="1"/>
          </p:cNvPicPr>
          <p:nvPr/>
        </p:nvPicPr>
        <p:blipFill>
          <a:blip r:embed="rId1"/>
          <a:srcRect l="18287" r="18288" t="0" b="0"/>
          <a:stretch/>
        </p:blipFill>
        <p:spPr>
          <a:xfrm>
            <a:off x="476131" y="476131"/>
            <a:ext cx="5618345" cy="5904024"/>
          </a:xfrm>
          <a:prstGeom prst="rect">
            <a:avLst/>
          </a:prstGeom>
        </p:spPr>
      </p:pic>
      <p:sp>
        <p:nvSpPr>
          <p:cNvPr id="4" name="Object 3"/>
          <p:cNvSpPr/>
          <p:nvPr/>
        </p:nvSpPr>
        <p:spPr>
          <a:xfrm>
            <a:off x="6390748" y="1561709"/>
            <a:ext cx="5501931" cy="1706453"/>
          </a:xfrm>
          <a:prstGeom prst="rect">
            <a:avLst/>
          </a:prstGeom>
          <a:noFill/>
        </p:spPr>
        <p:txBody>
          <a:bodyPr wrap="square" rtlCol="0" anchor="ctr"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HELLOVESTER APPLICATION: AI-POWERED CRYPTOCURRENCY ANALYTICS</a:t>
            </a:r>
            <a:endParaRPr lang="en-US" dirty="0"/>
          </a:p>
        </p:txBody>
      </p:sp>
      <p:sp>
        <p:nvSpPr>
          <p:cNvPr id="5" name="Object 4"/>
          <p:cNvSpPr/>
          <p:nvPr/>
        </p:nvSpPr>
        <p:spPr>
          <a:xfrm>
            <a:off x="6365871" y="3408621"/>
            <a:ext cx="5551687" cy="1872266"/>
          </a:xfrm>
          <a:prstGeom prst="rect">
            <a:avLst/>
          </a:prstGeom>
          <a:noFill/>
        </p:spPr>
        <p:txBody>
          <a:bodyPr wrap="square" rtlCol="0" anchor="ctr" bIns="0" lIns="0" rIns="0" tIns="0"/>
          <a:lstStyle/>
          <a:p>
            <a:pPr algn="ctr">
              <a:lnSpc>
                <a:spcPts val="2107"/>
              </a:lnSpc>
              <a:spcBef>
                <a:spcPts val="1085"/>
              </a:spcBef>
              <a:buNone/>
            </a:pPr>
            <a:r>
              <a:rPr lang="en-US" sz="1584" spc="47" kern="0" dirty="0" smtClean="0">
                <a:solidFill>
                  <a:srgbClr val="000000">
                    <a:alpha val="80000"/>
                  </a:srgbClr>
                </a:solidFill>
                <a:latin typeface="Jost*" pitchFamily="34" charset="0"/>
                <a:ea typeface="Jost*" pitchFamily="34" charset="-122"/>
                <a:cs typeface="Jost*" pitchFamily="34" charset="-120"/>
              </a:rPr>
              <a:t>HelloVester is an innovative AI-powered cryptocurrency analytics tool that combines retrieval-augmented generation with temporal analysis. Bettervester empowers users to unlock invaluable insights from the complex and fragmented crypto market by integrating advanced data processing, machine learning, and visualization techniques.</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PROBLEM STATEMENT</a:t>
            </a:r>
            <a:endParaRPr lang="en-US" dirty="0"/>
          </a:p>
        </p:txBody>
      </p:sp>
      <p:sp>
        <p:nvSpPr>
          <p:cNvPr id="3" name="Object 2"/>
          <p:cNvSpPr/>
          <p:nvPr/>
        </p:nvSpPr>
        <p:spPr>
          <a:xfrm>
            <a:off x="476131" y="1828343"/>
            <a:ext cx="714196" cy="714196"/>
          </a:xfrm>
          <a:prstGeom prst="roundRect">
            <a:avLst>
              <a:gd name="adj" fmla="val 12803"/>
            </a:avLst>
          </a:prstGeom>
          <a:noFill/>
          <a:ln w="25400">
            <a:solidFill>
              <a:srgbClr val="143f9c"/>
            </a:solidFill>
            <a:prstDash val="solid"/>
            <a:miter lim="800000"/>
          </a:ln>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74206" y="2026421"/>
            <a:ext cx="323769" cy="323769"/>
          </a:xfrm>
          <a:prstGeom prst="rect">
            <a:avLst/>
          </a:prstGeom>
        </p:spPr>
      </p:pic>
      <p:sp>
        <p:nvSpPr>
          <p:cNvPr id="5" name="Object 4"/>
          <p:cNvSpPr/>
          <p:nvPr/>
        </p:nvSpPr>
        <p:spPr>
          <a:xfrm>
            <a:off x="1380780" y="1772874"/>
            <a:ext cx="2775843" cy="777403"/>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Users struggle to find accurate, structured, and up-to-date crypto insights</a:t>
            </a:r>
            <a:endParaRPr lang="en-US" dirty="0"/>
          </a:p>
        </p:txBody>
      </p:sp>
      <p:sp>
        <p:nvSpPr>
          <p:cNvPr id="6" name="Object 5"/>
          <p:cNvSpPr/>
          <p:nvPr/>
        </p:nvSpPr>
        <p:spPr>
          <a:xfrm>
            <a:off x="1380780" y="2629909"/>
            <a:ext cx="2775843" cy="1336976"/>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Cryptocurrency information is often scattered, outdated, and lacks a cohesive structure, making it challenging for users to access reliable and comprehensive insights.</a:t>
            </a:r>
            <a:endParaRPr lang="en-US" dirty="0"/>
          </a:p>
        </p:txBody>
      </p:sp>
      <p:sp>
        <p:nvSpPr>
          <p:cNvPr id="7" name="Object 6"/>
          <p:cNvSpPr/>
          <p:nvPr/>
        </p:nvSpPr>
        <p:spPr>
          <a:xfrm>
            <a:off x="4380405" y="1828343"/>
            <a:ext cx="714196" cy="714196"/>
          </a:xfrm>
          <a:prstGeom prst="roundRect">
            <a:avLst>
              <a:gd name="adj" fmla="val 12803"/>
            </a:avLst>
          </a:prstGeom>
          <a:noFill/>
          <a:ln w="25400">
            <a:solidFill>
              <a:srgbClr val="143f9c"/>
            </a:solidFill>
            <a:prstDash val="solid"/>
            <a:miter lim="800000"/>
          </a:ln>
        </p:spPr>
      </p:sp>
      <p:pic>
        <p:nvPicPr>
          <p:cNvPr id="8" name="Object 7"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0117" y="2034791"/>
            <a:ext cx="333292" cy="314246"/>
          </a:xfrm>
          <a:prstGeom prst="rect">
            <a:avLst/>
          </a:prstGeom>
        </p:spPr>
      </p:pic>
      <p:sp>
        <p:nvSpPr>
          <p:cNvPr id="9" name="Object 8"/>
          <p:cNvSpPr/>
          <p:nvPr/>
        </p:nvSpPr>
        <p:spPr>
          <a:xfrm>
            <a:off x="5285053" y="1772874"/>
            <a:ext cx="2775843" cy="777403"/>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Complex investment mechanisms require stepwise explanations</a:t>
            </a:r>
            <a:endParaRPr lang="en-US" dirty="0"/>
          </a:p>
        </p:txBody>
      </p:sp>
      <p:sp>
        <p:nvSpPr>
          <p:cNvPr id="10" name="Object 9"/>
          <p:cNvSpPr/>
          <p:nvPr/>
        </p:nvSpPr>
        <p:spPr>
          <a:xfrm>
            <a:off x="5285053" y="2629909"/>
            <a:ext cx="2775843" cy="1336976"/>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Many cryptocurrency investment strategies and trading techniques are complex, requiring step-by-step guidance and explanations to help users understand the processes involved.</a:t>
            </a:r>
            <a:endParaRPr lang="en-US" dirty="0"/>
          </a:p>
        </p:txBody>
      </p:sp>
      <p:sp>
        <p:nvSpPr>
          <p:cNvPr id="11" name="Object 10"/>
          <p:cNvSpPr/>
          <p:nvPr/>
        </p:nvSpPr>
        <p:spPr>
          <a:xfrm>
            <a:off x="8284678" y="1828343"/>
            <a:ext cx="714196" cy="714196"/>
          </a:xfrm>
          <a:prstGeom prst="roundRect">
            <a:avLst>
              <a:gd name="adj" fmla="val 12803"/>
            </a:avLst>
          </a:prstGeom>
          <a:noFill/>
          <a:ln w="25400">
            <a:solidFill>
              <a:srgbClr val="143f9c"/>
            </a:solidFill>
            <a:prstDash val="solid"/>
            <a:miter lim="800000"/>
          </a:ln>
        </p:spPr>
      </p:sp>
      <p:pic>
        <p:nvPicPr>
          <p:cNvPr id="12" name="Object 11"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8576" y="2047346"/>
            <a:ext cx="333292" cy="276156"/>
          </a:xfrm>
          <a:prstGeom prst="rect">
            <a:avLst/>
          </a:prstGeom>
        </p:spPr>
      </p:pic>
      <p:sp>
        <p:nvSpPr>
          <p:cNvPr id="13" name="Object 12"/>
          <p:cNvSpPr/>
          <p:nvPr/>
        </p:nvSpPr>
        <p:spPr>
          <a:xfrm>
            <a:off x="9189327" y="1772874"/>
            <a:ext cx="2775843" cy="777403"/>
          </a:xfrm>
          <a:prstGeom prst="rect">
            <a:avLst/>
          </a:prstGeom>
          <a:noFill/>
        </p:spPr>
        <p:txBody>
          <a:bodyPr wrap="square" rtlCol="0" anchor="t" bIns="0" lIns="0" rIns="0" tIns="0"/>
          <a:lstStyle/>
          <a:p>
            <a:pPr algn="l">
              <a:lnSpc>
                <a:spcPts val="2042"/>
              </a:lnSpc>
              <a:buNone/>
            </a:pPr>
            <a:r>
              <a:rPr lang="en-US" sz="1620" spc="49" kern="0" dirty="0" smtClean="0">
                <a:solidFill>
                  <a:srgbClr val="000000"/>
                </a:solidFill>
                <a:latin typeface="Jost*" pitchFamily="34" charset="0"/>
                <a:ea typeface="Jost*" pitchFamily="34" charset="-122"/>
                <a:cs typeface="Jost*" pitchFamily="34" charset="-120"/>
              </a:rPr>
              <a:t>Existing solutions lack multi-modal responses (text &amp; diagrams)</a:t>
            </a:r>
            <a:endParaRPr lang="en-US" dirty="0"/>
          </a:p>
        </p:txBody>
      </p:sp>
      <p:sp>
        <p:nvSpPr>
          <p:cNvPr id="14" name="Object 13"/>
          <p:cNvSpPr/>
          <p:nvPr/>
        </p:nvSpPr>
        <p:spPr>
          <a:xfrm>
            <a:off x="9189327" y="2629909"/>
            <a:ext cx="2775843" cy="1559805"/>
          </a:xfrm>
          <a:prstGeom prst="rect">
            <a:avLst/>
          </a:prstGeom>
          <a:noFill/>
        </p:spPr>
        <p:txBody>
          <a:bodyPr wrap="square" rtlCol="0" anchor="t" bIns="0" lIns="0" rIns="0" tIns="0"/>
          <a:lstStyle/>
          <a:p>
            <a:pPr algn="l">
              <a:lnSpc>
                <a:spcPts val="1756"/>
              </a:lnSpc>
              <a:spcBef>
                <a:spcPts val="615"/>
              </a:spcBef>
              <a:buNone/>
            </a:pPr>
            <a:r>
              <a:rPr lang="en-US" sz="1320" spc="40" kern="0" dirty="0" smtClean="0">
                <a:solidFill>
                  <a:srgbClr val="000000">
                    <a:alpha val="80000"/>
                  </a:srgbClr>
                </a:solidFill>
                <a:latin typeface="Jost*" pitchFamily="34" charset="0"/>
                <a:ea typeface="Jost*" pitchFamily="34" charset="-122"/>
                <a:cs typeface="Jost*" pitchFamily="34" charset="-120"/>
              </a:rPr>
              <a:t>Current cryptocurrency education and research platforms often provide information in a single format, such as text-based articles, without offering alternative modes of learning like interactive diagrams or flowcharts.</a:t>
            </a:r>
            <a:endParaRPr lang="en-US" dirty="0"/>
          </a:p>
        </p:txBody>
      </p:sp>
      <p:sp>
        <p:nvSpPr>
          <p:cNvPr id="15" name="Object 14"/>
          <p:cNvSpPr/>
          <p:nvPr/>
        </p:nvSpPr>
        <p:spPr>
          <a:xfrm>
            <a:off x="0" y="4932717"/>
            <a:ext cx="12188952" cy="1923569"/>
          </a:xfrm>
          <a:prstGeom prst="rect">
            <a:avLst/>
          </a:prstGeom>
          <a:solidFill>
            <a:srgbClr val="143f9c"/>
          </a:solidFill>
        </p:spPr>
      </p:sp>
      <p:sp>
        <p:nvSpPr>
          <p:cNvPr id="16" name="Object 15"/>
          <p:cNvSpPr/>
          <p:nvPr/>
        </p:nvSpPr>
        <p:spPr>
          <a:xfrm>
            <a:off x="1312693" y="5244225"/>
            <a:ext cx="9563566" cy="1295552"/>
          </a:xfrm>
          <a:prstGeom prst="rect">
            <a:avLst/>
          </a:prstGeom>
          <a:noFill/>
        </p:spPr>
        <p:txBody>
          <a:bodyPr wrap="square" rtlCol="0" anchor="ctr" bIns="0" lIns="0" rIns="0" tIns="0"/>
          <a:lstStyle/>
          <a:p>
            <a:pPr algn="ctr">
              <a:lnSpc>
                <a:spcPts val="2552"/>
              </a:lnSpc>
              <a:buNone/>
            </a:pPr>
            <a:r>
              <a:rPr lang="en-US" sz="2025" spc="61" kern="0" dirty="0" smtClean="0">
                <a:solidFill>
                  <a:srgbClr val="ffffff"/>
                </a:solidFill>
                <a:latin typeface="Jost*" pitchFamily="34" charset="0"/>
                <a:ea typeface="Jost*" pitchFamily="34" charset="-122"/>
                <a:cs typeface="Jost*" pitchFamily="34" charset="-120"/>
              </a:rPr>
              <a:t>HelloVester aims to address these key challenges by providing a multi-agent AI chatbot that delivers accurate, structured, and up-to-date cryptocurrency insights through both text-based responses and flowchart-based explanations, empowering users to learn and make informed decisions more effectively.</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071023"/>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ffffff"/>
                </a:solidFill>
                <a:latin typeface="Jost*" pitchFamily="34" charset="0"/>
                <a:ea typeface="Jost*" pitchFamily="34" charset="-122"/>
                <a:cs typeface="Jost*" pitchFamily="34" charset="-120"/>
              </a:rPr>
              <a:t>KEY CHALLENGES IN CRYPTO ANALYTICS</a:t>
            </a:r>
            <a:endParaRPr lang="en-US" dirty="0"/>
          </a:p>
        </p:txBody>
      </p:sp>
      <p:sp>
        <p:nvSpPr>
          <p:cNvPr id="3" name="Object 2"/>
          <p:cNvSpPr/>
          <p:nvPr/>
        </p:nvSpPr>
        <p:spPr>
          <a:xfrm>
            <a:off x="476131" y="1514096"/>
            <a:ext cx="5523119" cy="2337803"/>
          </a:xfrm>
          <a:prstGeom prst="roundRect">
            <a:avLst>
              <a:gd name="adj" fmla="val 2347"/>
            </a:avLst>
          </a:prstGeom>
          <a:noFill/>
          <a:ln w="25400">
            <a:solidFill>
              <a:srgbClr val="143f9c"/>
            </a:solidFill>
            <a:prstDash val="solid"/>
            <a:miter lim="800000"/>
          </a:ln>
        </p:spPr>
      </p:sp>
      <p:sp>
        <p:nvSpPr>
          <p:cNvPr id="4" name="Object 3"/>
          <p:cNvSpPr/>
          <p:nvPr/>
        </p:nvSpPr>
        <p:spPr>
          <a:xfrm>
            <a:off x="761810" y="1721213"/>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ffffff"/>
                </a:solidFill>
                <a:latin typeface="Jost*" pitchFamily="34" charset="0"/>
                <a:ea typeface="Jost*" pitchFamily="34" charset="-122"/>
                <a:cs typeface="Jost*" pitchFamily="34" charset="-120"/>
              </a:rPr>
              <a:t>Data Fragmentation</a:t>
            </a:r>
            <a:endParaRPr lang="en-US" dirty="0"/>
          </a:p>
        </p:txBody>
      </p:sp>
      <p:sp>
        <p:nvSpPr>
          <p:cNvPr id="5" name="Object 4"/>
          <p:cNvSpPr/>
          <p:nvPr/>
        </p:nvSpPr>
        <p:spPr>
          <a:xfrm>
            <a:off x="761810" y="2225555"/>
            <a:ext cx="5551687" cy="835610"/>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ffffff">
                    <a:alpha val="80000"/>
                  </a:srgbClr>
                </a:solidFill>
                <a:latin typeface="Jost*" pitchFamily="34" charset="0"/>
                <a:ea typeface="Jost*" pitchFamily="34" charset="-122"/>
                <a:cs typeface="Jost*" pitchFamily="34" charset="-120"/>
              </a:rPr>
              <a:t>Crypto data is scattered across multiple time periods and assets, making it challenging to obtain a comprehensive view.</a:t>
            </a:r>
            <a:endParaRPr lang="en-US" dirty="0"/>
          </a:p>
        </p:txBody>
      </p:sp>
      <p:sp>
        <p:nvSpPr>
          <p:cNvPr id="6" name="Object 5"/>
          <p:cNvSpPr/>
          <p:nvPr/>
        </p:nvSpPr>
        <p:spPr>
          <a:xfrm>
            <a:off x="6189702" y="1514096"/>
            <a:ext cx="5523119" cy="2337803"/>
          </a:xfrm>
          <a:prstGeom prst="roundRect">
            <a:avLst>
              <a:gd name="adj" fmla="val 2347"/>
            </a:avLst>
          </a:prstGeom>
          <a:noFill/>
          <a:ln w="25400">
            <a:solidFill>
              <a:srgbClr val="143f9c"/>
            </a:solidFill>
            <a:prstDash val="solid"/>
            <a:miter lim="800000"/>
          </a:ln>
        </p:spPr>
      </p:sp>
      <p:sp>
        <p:nvSpPr>
          <p:cNvPr id="7" name="Object 6"/>
          <p:cNvSpPr/>
          <p:nvPr/>
        </p:nvSpPr>
        <p:spPr>
          <a:xfrm>
            <a:off x="6475381" y="1721213"/>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ffffff"/>
                </a:solidFill>
                <a:latin typeface="Jost*" pitchFamily="34" charset="0"/>
                <a:ea typeface="Jost*" pitchFamily="34" charset="-122"/>
                <a:cs typeface="Jost*" pitchFamily="34" charset="-120"/>
              </a:rPr>
              <a:t>Temporal Pattern Recognition</a:t>
            </a:r>
            <a:endParaRPr lang="en-US" dirty="0"/>
          </a:p>
        </p:txBody>
      </p:sp>
      <p:sp>
        <p:nvSpPr>
          <p:cNvPr id="8" name="Object 7"/>
          <p:cNvSpPr/>
          <p:nvPr/>
        </p:nvSpPr>
        <p:spPr>
          <a:xfrm>
            <a:off x="6475381" y="2225555"/>
            <a:ext cx="5551687" cy="835610"/>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ffffff">
                    <a:alpha val="80000"/>
                  </a:srgbClr>
                </a:solidFill>
                <a:latin typeface="Jost*" pitchFamily="34" charset="0"/>
                <a:ea typeface="Jost*" pitchFamily="34" charset="-122"/>
                <a:cs typeface="Jost*" pitchFamily="34" charset="-120"/>
              </a:rPr>
              <a:t>The complexity of identifying meaningful temporal patterns in crypto markets requires advanced analytical capabilities.</a:t>
            </a:r>
            <a:endParaRPr lang="en-US" dirty="0"/>
          </a:p>
        </p:txBody>
      </p:sp>
      <p:sp>
        <p:nvSpPr>
          <p:cNvPr id="9" name="Object 8"/>
          <p:cNvSpPr/>
          <p:nvPr/>
        </p:nvSpPr>
        <p:spPr>
          <a:xfrm>
            <a:off x="476131" y="4042352"/>
            <a:ext cx="5523119" cy="2337803"/>
          </a:xfrm>
          <a:prstGeom prst="roundRect">
            <a:avLst>
              <a:gd name="adj" fmla="val 2347"/>
            </a:avLst>
          </a:prstGeom>
          <a:noFill/>
          <a:ln w="25400">
            <a:solidFill>
              <a:srgbClr val="143f9c"/>
            </a:solidFill>
            <a:prstDash val="solid"/>
            <a:miter lim="800000"/>
          </a:ln>
        </p:spPr>
      </p:sp>
      <p:sp>
        <p:nvSpPr>
          <p:cNvPr id="10" name="Object 9"/>
          <p:cNvSpPr/>
          <p:nvPr/>
        </p:nvSpPr>
        <p:spPr>
          <a:xfrm>
            <a:off x="761810" y="4249469"/>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ffffff"/>
                </a:solidFill>
                <a:latin typeface="Jost*" pitchFamily="34" charset="0"/>
                <a:ea typeface="Jost*" pitchFamily="34" charset="-122"/>
                <a:cs typeface="Jost*" pitchFamily="34" charset="-120"/>
              </a:rPr>
              <a:t>AI Hallucinations</a:t>
            </a:r>
            <a:endParaRPr lang="en-US" dirty="0"/>
          </a:p>
        </p:txBody>
      </p:sp>
      <p:sp>
        <p:nvSpPr>
          <p:cNvPr id="11" name="Object 10"/>
          <p:cNvSpPr/>
          <p:nvPr/>
        </p:nvSpPr>
        <p:spPr>
          <a:xfrm>
            <a:off x="761810" y="4753810"/>
            <a:ext cx="5551687" cy="835610"/>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ffffff">
                    <a:alpha val="80000"/>
                  </a:srgbClr>
                </a:solidFill>
                <a:latin typeface="Jost*" pitchFamily="34" charset="0"/>
                <a:ea typeface="Jost*" pitchFamily="34" charset="-122"/>
                <a:cs typeface="Jost*" pitchFamily="34" charset="-120"/>
              </a:rPr>
              <a:t>AI-generated financial insights can sometimes be inaccurate or hallucinated, leading to unreliable decision-making.</a:t>
            </a:r>
            <a:endParaRPr lang="en-US" dirty="0"/>
          </a:p>
        </p:txBody>
      </p:sp>
      <p:sp>
        <p:nvSpPr>
          <p:cNvPr id="12" name="Object 11"/>
          <p:cNvSpPr/>
          <p:nvPr/>
        </p:nvSpPr>
        <p:spPr>
          <a:xfrm>
            <a:off x="6189702" y="4042352"/>
            <a:ext cx="5523119" cy="2337803"/>
          </a:xfrm>
          <a:prstGeom prst="roundRect">
            <a:avLst>
              <a:gd name="adj" fmla="val 2347"/>
            </a:avLst>
          </a:prstGeom>
          <a:noFill/>
          <a:ln w="25400">
            <a:solidFill>
              <a:srgbClr val="143f9c"/>
            </a:solidFill>
            <a:prstDash val="solid"/>
            <a:miter lim="800000"/>
          </a:ln>
        </p:spPr>
      </p:sp>
      <p:sp>
        <p:nvSpPr>
          <p:cNvPr id="13" name="Object 12"/>
          <p:cNvSpPr/>
          <p:nvPr/>
        </p:nvSpPr>
        <p:spPr>
          <a:xfrm>
            <a:off x="6475381" y="4249469"/>
            <a:ext cx="5551687" cy="367097"/>
          </a:xfrm>
          <a:prstGeom prst="rect">
            <a:avLst/>
          </a:prstGeom>
          <a:noFill/>
        </p:spPr>
        <p:txBody>
          <a:bodyPr wrap="square" rtlCol="0" anchor="t" bIns="0" lIns="0" rIns="0" tIns="0"/>
          <a:lstStyle/>
          <a:p>
            <a:pPr algn="l">
              <a:lnSpc>
                <a:spcPts val="2892"/>
              </a:lnSpc>
              <a:buNone/>
            </a:pPr>
            <a:r>
              <a:rPr lang="en-US" sz="2295" spc="69" kern="0" dirty="0" smtClean="0">
                <a:solidFill>
                  <a:srgbClr val="ffffff"/>
                </a:solidFill>
                <a:latin typeface="Jost*" pitchFamily="34" charset="0"/>
                <a:ea typeface="Jost*" pitchFamily="34" charset="-122"/>
                <a:cs typeface="Jost*" pitchFamily="34" charset="-120"/>
              </a:rPr>
              <a:t>High Latency</a:t>
            </a:r>
            <a:endParaRPr lang="en-US" dirty="0"/>
          </a:p>
        </p:txBody>
      </p:sp>
      <p:sp>
        <p:nvSpPr>
          <p:cNvPr id="14" name="Object 13"/>
          <p:cNvSpPr/>
          <p:nvPr/>
        </p:nvSpPr>
        <p:spPr>
          <a:xfrm>
            <a:off x="6475381" y="4753810"/>
            <a:ext cx="5551687" cy="557073"/>
          </a:xfrm>
          <a:prstGeom prst="rect">
            <a:avLst/>
          </a:prstGeom>
          <a:noFill/>
        </p:spPr>
        <p:txBody>
          <a:bodyPr wrap="square" rtlCol="0" anchor="t" bIns="0" lIns="0" rIns="0" tIns="0"/>
          <a:lstStyle/>
          <a:p>
            <a:pPr algn="l">
              <a:lnSpc>
                <a:spcPts val="2195"/>
              </a:lnSpc>
              <a:spcBef>
                <a:spcPts val="1060"/>
              </a:spcBef>
              <a:buNone/>
            </a:pPr>
            <a:r>
              <a:rPr lang="en-US" sz="1650" spc="50" kern="0" dirty="0" smtClean="0">
                <a:solidFill>
                  <a:srgbClr val="ffffff">
                    <a:alpha val="80000"/>
                  </a:srgbClr>
                </a:solidFill>
                <a:latin typeface="Jost*" pitchFamily="34" charset="0"/>
                <a:ea typeface="Jost*" pitchFamily="34" charset="-122"/>
                <a:cs typeface="Jost*" pitchFamily="34" charset="-120"/>
              </a:rPr>
              <a:t>Querying large historical crypto datasets can be time-consuming, causing delays in market analysis.</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KEY FEATURES</a:t>
            </a:r>
            <a:endParaRPr lang="en-US" dirty="0"/>
          </a:p>
        </p:txBody>
      </p:sp>
      <p:sp>
        <p:nvSpPr>
          <p:cNvPr id="3" name="Object 2"/>
          <p:cNvSpPr/>
          <p:nvPr/>
        </p:nvSpPr>
        <p:spPr>
          <a:xfrm>
            <a:off x="952262" y="2502187"/>
            <a:ext cx="5446938" cy="2729302"/>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Flowchart-based Responses</a:t>
            </a:r>
          </a:p>
          <a:p>
            <a:pPr algn="l" lvl="1">
              <a:lnSpc>
                <a:spcPts val="2019"/>
              </a:lnSpc>
              <a:spcBef>
                <a:spcPts val="326"/>
              </a:spcBef>
              <a:buNone/>
            </a:pPr>
            <a:r>
              <a:rPr lang="en-US" sz="1518" spc="46" kern="0" dirty="0" smtClean="0">
                <a:solidFill>
                  <a:srgbClr val="000000">
                    <a:alpha val="80000"/>
                  </a:srgbClr>
                </a:solidFill>
                <a:latin typeface="Jost*" pitchFamily="34" charset="0"/>
                <a:ea typeface="Jost*" pitchFamily="34" charset="-122"/>
                <a:cs typeface="Jost*" pitchFamily="34" charset="-120"/>
              </a:rPr>
              <a:t>Provides step-by-step visualizations to improve clarity and understanding of complex crypto-related concepts.</a:t>
            </a:r>
          </a:p>
          <a:p>
            <a:pPr algn="l" marL="242900" indent="-242900">
              <a:lnSpc>
                <a:spcPts val="3062"/>
              </a:lnSpc>
              <a:spcBef>
                <a:spcPts val="2549"/>
              </a:spcBef>
              <a:buSzPct val="100000"/>
              <a:buChar char="•"/>
            </a:pPr>
            <a:r>
              <a:rPr lang="en-US" sz="2430" spc="73" kern="0" dirty="0" smtClean="0">
                <a:solidFill>
                  <a:srgbClr val="000000"/>
                </a:solidFill>
                <a:latin typeface="Jost*" pitchFamily="34" charset="0"/>
                <a:ea typeface="Jost*" pitchFamily="34" charset="-122"/>
                <a:cs typeface="Jost*" pitchFamily="34" charset="-120"/>
              </a:rPr>
              <a:t>Real-time Query Analysis</a:t>
            </a:r>
          </a:p>
          <a:p>
            <a:pPr algn="l" lvl="1">
              <a:lnSpc>
                <a:spcPts val="2019"/>
              </a:lnSpc>
              <a:spcBef>
                <a:spcPts val="326"/>
              </a:spcBef>
              <a:buNone/>
            </a:pPr>
            <a:r>
              <a:rPr lang="en-US" sz="1518" spc="46" kern="0" dirty="0" smtClean="0">
                <a:solidFill>
                  <a:srgbClr val="000000">
                    <a:alpha val="80000"/>
                  </a:srgbClr>
                </a:solidFill>
                <a:latin typeface="Jost*" pitchFamily="34" charset="0"/>
                <a:ea typeface="Jost*" pitchFamily="34" charset="-122"/>
                <a:cs typeface="Jost*" pitchFamily="34" charset="-120"/>
              </a:rPr>
              <a:t>Detects whether a user query is seeking a direct answer or requires a stepwise explanation, and responds accordingly.</a:t>
            </a:r>
            <a:endParaRPr lang="en-US" dirty="0"/>
          </a:p>
        </p:txBody>
      </p:sp>
      <p:sp>
        <p:nvSpPr>
          <p:cNvPr id="4" name="Object 3"/>
          <p:cNvSpPr/>
          <p:nvPr/>
        </p:nvSpPr>
        <p:spPr>
          <a:xfrm>
            <a:off x="6284928" y="2502187"/>
            <a:ext cx="5446938" cy="2861666"/>
          </a:xfrm>
          <a:prstGeom prst="rect">
            <a:avLst/>
          </a:prstGeom>
          <a:noFill/>
        </p:spPr>
        <p:txBody>
          <a:bodyPr wrap="square" rtlCol="0" anchor="t" bIns="0" lIns="0" rIns="0" tIns="0"/>
          <a:lstStyle/>
          <a:p>
            <a:pPr algn="l" marL="242900" indent="-242900">
              <a:lnSpc>
                <a:spcPts val="3062"/>
              </a:lnSpc>
              <a:buSzPct val="100000"/>
              <a:buChar char="•"/>
            </a:pPr>
            <a:r>
              <a:rPr lang="en-US" sz="2430" spc="73" kern="0" dirty="0" smtClean="0">
                <a:solidFill>
                  <a:srgbClr val="000000"/>
                </a:solidFill>
                <a:latin typeface="Jost*" pitchFamily="34" charset="0"/>
                <a:ea typeface="Jost*" pitchFamily="34" charset="-122"/>
                <a:cs typeface="Jost*" pitchFamily="34" charset="-120"/>
              </a:rPr>
              <a:t>RAG for Cryptocurrency Knowledge</a:t>
            </a:r>
          </a:p>
          <a:p>
            <a:pPr algn="l" lvl="1">
              <a:lnSpc>
                <a:spcPts val="2019"/>
              </a:lnSpc>
              <a:spcBef>
                <a:spcPts val="326"/>
              </a:spcBef>
              <a:buNone/>
            </a:pPr>
            <a:r>
              <a:rPr lang="en-US" sz="1518" spc="46" kern="0" dirty="0" smtClean="0">
                <a:solidFill>
                  <a:srgbClr val="000000">
                    <a:alpha val="80000"/>
                  </a:srgbClr>
                </a:solidFill>
                <a:latin typeface="Jost*" pitchFamily="34" charset="0"/>
                <a:ea typeface="Jost*" pitchFamily="34" charset="-122"/>
                <a:cs typeface="Jost*" pitchFamily="34" charset="-120"/>
              </a:rPr>
              <a:t>Utilizes Retrieval-Augmented Generation (RAG) to leverage knowledge embeddings for accurate and context-aware responses.</a:t>
            </a:r>
          </a:p>
          <a:p>
            <a:pPr algn="l" marL="242900" indent="-242900">
              <a:lnSpc>
                <a:spcPts val="3062"/>
              </a:lnSpc>
              <a:spcBef>
                <a:spcPts val="2549"/>
              </a:spcBef>
              <a:buSzPct val="100000"/>
              <a:buChar char="•"/>
            </a:pPr>
            <a:r>
              <a:rPr lang="en-US" sz="2430" spc="73" kern="0" dirty="0" smtClean="0">
                <a:solidFill>
                  <a:srgbClr val="000000"/>
                </a:solidFill>
                <a:latin typeface="Jost*" pitchFamily="34" charset="0"/>
                <a:ea typeface="Jost*" pitchFamily="34" charset="-122"/>
                <a:cs typeface="Jost*" pitchFamily="34" charset="-120"/>
              </a:rPr>
              <a:t>Efficient FastAPI Backend</a:t>
            </a:r>
          </a:p>
          <a:p>
            <a:pPr algn="l" lvl="1">
              <a:lnSpc>
                <a:spcPts val="2019"/>
              </a:lnSpc>
              <a:spcBef>
                <a:spcPts val="326"/>
              </a:spcBef>
              <a:buNone/>
            </a:pPr>
            <a:r>
              <a:rPr lang="en-US" sz="1518" spc="46" kern="0" dirty="0" smtClean="0">
                <a:solidFill>
                  <a:srgbClr val="000000">
                    <a:alpha val="80000"/>
                  </a:srgbClr>
                </a:solidFill>
                <a:latin typeface="Jost*" pitchFamily="34" charset="0"/>
                <a:ea typeface="Jost*" pitchFamily="34" charset="-122"/>
                <a:cs typeface="Jost*" pitchFamily="34" charset="-120"/>
              </a:rPr>
              <a:t>Provides a fast and scalable API layer to handle user queries and interact with the underlying components.</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SOLUTION OVERVIEW</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6613" y="1695026"/>
            <a:ext cx="2428268" cy="1209373"/>
          </a:xfrm>
          <a:prstGeom prst="rect">
            <a:avLst/>
          </a:prstGeom>
        </p:spPr>
      </p:pic>
      <p:sp>
        <p:nvSpPr>
          <p:cNvPr id="4" name="Object 3"/>
          <p:cNvSpPr/>
          <p:nvPr/>
        </p:nvSpPr>
        <p:spPr>
          <a:xfrm>
            <a:off x="579927" y="2039507"/>
            <a:ext cx="1906428" cy="518269"/>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RAG System Architecture</a:t>
            </a:r>
            <a:endParaRPr lang="en-US" dirty="0"/>
          </a:p>
        </p:txBody>
      </p:sp>
      <p:sp>
        <p:nvSpPr>
          <p:cNvPr id="5" name="Object 4"/>
          <p:cNvSpPr/>
          <p:nvPr/>
        </p:nvSpPr>
        <p:spPr>
          <a:xfrm>
            <a:off x="761810" y="3036882"/>
            <a:ext cx="1906428" cy="3388148"/>
          </a:xfrm>
          <a:prstGeom prst="rect">
            <a:avLst/>
          </a:prstGeom>
          <a:noFill/>
        </p:spPr>
        <p:txBody>
          <a:bodyPr wrap="square" rtlCol="0" anchor="t" bIns="0" lIns="0" rIns="0" tIns="0"/>
          <a:lstStyle/>
          <a:p>
            <a:pPr algn="l">
              <a:lnSpc>
                <a:spcPts val="1668"/>
              </a:lnSpc>
              <a:buNone/>
            </a:pPr>
            <a:r>
              <a:rPr lang="en-US" sz="1254" spc="38" kern="0" dirty="0" smtClean="0">
                <a:solidFill>
                  <a:srgbClr val="000000">
                    <a:alpha val="80000"/>
                  </a:srgbClr>
                </a:solidFill>
                <a:latin typeface="Jost*" pitchFamily="34" charset="0"/>
                <a:ea typeface="Jost*" pitchFamily="34" charset="-122"/>
                <a:cs typeface="Jost*" pitchFamily="34" charset="-120"/>
              </a:rPr>
              <a:t>The HelloVester system architecture features a hybrid search approach that combines vector-based retrieval and metadata-based filtering to efficiently surface relevant cryptocurrency data. It also incorporates temporal-aware retrieval to account for the time-series nature of crypto assets, and domain-specific response generation to provide tailored insights.</a:t>
            </a:r>
            <a:endParaRPr lang="en-US" dirty="0"/>
          </a:p>
        </p:txBody>
      </p:sp>
      <p:pic>
        <p:nvPicPr>
          <p:cNvPr id="6" name="Object 5"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75855" y="1695026"/>
            <a:ext cx="2428268" cy="1209373"/>
          </a:xfrm>
          <a:prstGeom prst="rect">
            <a:avLst/>
          </a:prstGeom>
        </p:spPr>
      </p:pic>
      <p:sp>
        <p:nvSpPr>
          <p:cNvPr id="7" name="Object 6"/>
          <p:cNvSpPr/>
          <p:nvPr/>
        </p:nvSpPr>
        <p:spPr>
          <a:xfrm>
            <a:off x="3089138" y="2168062"/>
            <a:ext cx="1592182" cy="259134"/>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Hybrid Search</a:t>
            </a:r>
            <a:endParaRPr lang="en-US" dirty="0"/>
          </a:p>
        </p:txBody>
      </p:sp>
      <p:sp>
        <p:nvSpPr>
          <p:cNvPr id="8" name="Object 7"/>
          <p:cNvSpPr/>
          <p:nvPr/>
        </p:nvSpPr>
        <p:spPr>
          <a:xfrm>
            <a:off x="2971057" y="3036882"/>
            <a:ext cx="1906428" cy="2752870"/>
          </a:xfrm>
          <a:prstGeom prst="rect">
            <a:avLst/>
          </a:prstGeom>
          <a:noFill/>
        </p:spPr>
        <p:txBody>
          <a:bodyPr wrap="square" rtlCol="0" anchor="t" bIns="0" lIns="0" rIns="0" tIns="0"/>
          <a:lstStyle/>
          <a:p>
            <a:pPr algn="l">
              <a:lnSpc>
                <a:spcPts val="1668"/>
              </a:lnSpc>
              <a:buNone/>
            </a:pPr>
            <a:r>
              <a:rPr lang="en-US" sz="1254" spc="38" kern="0" dirty="0" smtClean="0">
                <a:solidFill>
                  <a:srgbClr val="000000">
                    <a:alpha val="80000"/>
                  </a:srgbClr>
                </a:solidFill>
                <a:latin typeface="Jost*" pitchFamily="34" charset="0"/>
                <a:ea typeface="Jost*" pitchFamily="34" charset="-122"/>
                <a:cs typeface="Jost*" pitchFamily="34" charset="-120"/>
              </a:rPr>
              <a:t>HelloVester utilizes a hybrid search approach that leverages both vector embeddings and metadata filters to retrieve the most relevant data from the underlying database. This allows for more precise and comprehensive querying compared to traditional search methods.</a:t>
            </a:r>
            <a:endParaRPr lang="en-US" dirty="0"/>
          </a:p>
        </p:txBody>
      </p:sp>
      <p:pic>
        <p:nvPicPr>
          <p:cNvPr id="9" name="Object 8"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85104" y="1695026"/>
            <a:ext cx="2428268" cy="1209373"/>
          </a:xfrm>
          <a:prstGeom prst="rect">
            <a:avLst/>
          </a:prstGeom>
        </p:spPr>
      </p:pic>
      <p:sp>
        <p:nvSpPr>
          <p:cNvPr id="10" name="Object 9"/>
          <p:cNvSpPr/>
          <p:nvPr/>
        </p:nvSpPr>
        <p:spPr>
          <a:xfrm>
            <a:off x="5298385" y="2039507"/>
            <a:ext cx="1592182" cy="518269"/>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Temporal-Aware Retrieval</a:t>
            </a:r>
            <a:endParaRPr lang="en-US" dirty="0"/>
          </a:p>
        </p:txBody>
      </p:sp>
      <p:sp>
        <p:nvSpPr>
          <p:cNvPr id="11" name="Object 10"/>
          <p:cNvSpPr/>
          <p:nvPr/>
        </p:nvSpPr>
        <p:spPr>
          <a:xfrm>
            <a:off x="5180305" y="3036882"/>
            <a:ext cx="1906428" cy="1905833"/>
          </a:xfrm>
          <a:prstGeom prst="rect">
            <a:avLst/>
          </a:prstGeom>
          <a:noFill/>
        </p:spPr>
        <p:txBody>
          <a:bodyPr wrap="square" rtlCol="0" anchor="t" bIns="0" lIns="0" rIns="0" tIns="0"/>
          <a:lstStyle/>
          <a:p>
            <a:pPr algn="l">
              <a:lnSpc>
                <a:spcPts val="1668"/>
              </a:lnSpc>
              <a:buNone/>
            </a:pPr>
            <a:r>
              <a:rPr lang="en-US" sz="1254" spc="38" kern="0" dirty="0" smtClean="0">
                <a:solidFill>
                  <a:srgbClr val="000000">
                    <a:alpha val="80000"/>
                  </a:srgbClr>
                </a:solidFill>
                <a:latin typeface="Jost*" pitchFamily="34" charset="0"/>
                <a:ea typeface="Jost*" pitchFamily="34" charset="-122"/>
                <a:cs typeface="Jost*" pitchFamily="34" charset="-120"/>
              </a:rPr>
              <a:t>The system is designed to be aware of the temporal aspect of cryptocurrency data, enabling users to query and analyze trends across different time periods, such as hourly, daily, or weekly.</a:t>
            </a:r>
            <a:endParaRPr lang="en-US" dirty="0"/>
          </a:p>
        </p:txBody>
      </p:sp>
      <p:pic>
        <p:nvPicPr>
          <p:cNvPr id="12" name="Object 11"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4352" y="1695026"/>
            <a:ext cx="2428268" cy="1209373"/>
          </a:xfrm>
          <a:prstGeom prst="rect">
            <a:avLst/>
          </a:prstGeom>
        </p:spPr>
      </p:pic>
      <p:sp>
        <p:nvSpPr>
          <p:cNvPr id="13" name="Object 12"/>
          <p:cNvSpPr/>
          <p:nvPr/>
        </p:nvSpPr>
        <p:spPr>
          <a:xfrm>
            <a:off x="7507633" y="1782396"/>
            <a:ext cx="1592182" cy="1036537"/>
          </a:xfrm>
          <a:prstGeom prst="rect">
            <a:avLst/>
          </a:prstGeom>
          <a:noFill/>
        </p:spPr>
        <p:txBody>
          <a:bodyPr wrap="square" rtlCol="0" anchor="t" bIns="0" lIns="0" rIns="0" tIns="0"/>
          <a:lstStyle/>
          <a:p>
            <a:pPr algn="ctr">
              <a:lnSpc>
                <a:spcPts val="2042"/>
              </a:lnSpc>
              <a:buNone/>
            </a:pPr>
            <a:r>
              <a:rPr lang="en-US" sz="1620" spc="49" kern="0" dirty="0" smtClean="0">
                <a:solidFill>
                  <a:srgbClr val="000000"/>
                </a:solidFill>
                <a:latin typeface="Jost*" pitchFamily="34" charset="0"/>
                <a:ea typeface="Jost*" pitchFamily="34" charset="-122"/>
                <a:cs typeface="Jost*" pitchFamily="34" charset="-120"/>
              </a:rPr>
              <a:t>Domain-Specific Response Generation</a:t>
            </a:r>
            <a:endParaRPr lang="en-US" dirty="0"/>
          </a:p>
        </p:txBody>
      </p:sp>
      <p:sp>
        <p:nvSpPr>
          <p:cNvPr id="14" name="Object 13"/>
          <p:cNvSpPr/>
          <p:nvPr/>
        </p:nvSpPr>
        <p:spPr>
          <a:xfrm>
            <a:off x="7389552" y="3036882"/>
            <a:ext cx="1906428" cy="2329352"/>
          </a:xfrm>
          <a:prstGeom prst="rect">
            <a:avLst/>
          </a:prstGeom>
          <a:noFill/>
        </p:spPr>
        <p:txBody>
          <a:bodyPr wrap="square" rtlCol="0" anchor="t" bIns="0" lIns="0" rIns="0" tIns="0"/>
          <a:lstStyle/>
          <a:p>
            <a:pPr algn="l">
              <a:lnSpc>
                <a:spcPts val="1668"/>
              </a:lnSpc>
              <a:buNone/>
            </a:pPr>
            <a:r>
              <a:rPr lang="en-US" sz="1254" spc="38" kern="0" dirty="0" smtClean="0">
                <a:solidFill>
                  <a:srgbClr val="000000">
                    <a:alpha val="80000"/>
                  </a:srgbClr>
                </a:solidFill>
                <a:latin typeface="Jost*" pitchFamily="34" charset="0"/>
                <a:ea typeface="Jost*" pitchFamily="34" charset="-122"/>
                <a:cs typeface="Jost*" pitchFamily="34" charset="-120"/>
              </a:rPr>
              <a:t>HelloVester's AI core is trained on domain-specific prompts and language models to generate cryptocurrency-focused insights and analyses, ensuring the output is tailored to the needs of crypto investors and analysts.</a:t>
            </a:r>
            <a:endParaRPr lang="en-US" dirty="0"/>
          </a:p>
        </p:txBody>
      </p:sp>
      <p:pic>
        <p:nvPicPr>
          <p:cNvPr id="15" name="Object 14"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303600" y="1695026"/>
            <a:ext cx="2428268" cy="1209373"/>
          </a:xfrm>
          <a:prstGeom prst="rect">
            <a:avLst/>
          </a:prstGeom>
        </p:spPr>
      </p:pic>
      <p:sp>
        <p:nvSpPr>
          <p:cNvPr id="16" name="Object 15"/>
          <p:cNvSpPr/>
          <p:nvPr/>
        </p:nvSpPr>
        <p:spPr>
          <a:xfrm>
            <a:off x="9716880" y="1910952"/>
            <a:ext cx="1592182" cy="777403"/>
          </a:xfrm>
          <a:prstGeom prst="rect">
            <a:avLst/>
          </a:prstGeom>
          <a:noFill/>
        </p:spPr>
        <p:txBody>
          <a:bodyPr wrap="square" rtlCol="0" anchor="t" bIns="0" lIns="0" rIns="0" tIns="0"/>
          <a:lstStyle/>
          <a:p>
            <a:pPr algn="ctr">
              <a:lnSpc>
                <a:spcPts val="2042"/>
              </a:lnSpc>
              <a:buNone/>
            </a:pPr>
            <a:r>
              <a:rPr lang="en-US" sz="1620" spc="49" kern="0" dirty="0" smtClean="0">
                <a:solidFill>
                  <a:srgbClr val="ffffff"/>
                </a:solidFill>
                <a:latin typeface="Jost*" pitchFamily="34" charset="0"/>
                <a:ea typeface="Jost*" pitchFamily="34" charset="-122"/>
                <a:cs typeface="Jost*" pitchFamily="34" charset="-120"/>
              </a:rPr>
              <a:t>Custom Performance Scoring</a:t>
            </a:r>
            <a:endParaRPr lang="en-US" dirty="0"/>
          </a:p>
        </p:txBody>
      </p:sp>
      <p:sp>
        <p:nvSpPr>
          <p:cNvPr id="17" name="Object 16"/>
          <p:cNvSpPr/>
          <p:nvPr/>
        </p:nvSpPr>
        <p:spPr>
          <a:xfrm>
            <a:off x="9598800" y="3036882"/>
            <a:ext cx="1906428" cy="2541111"/>
          </a:xfrm>
          <a:prstGeom prst="rect">
            <a:avLst/>
          </a:prstGeom>
          <a:noFill/>
        </p:spPr>
        <p:txBody>
          <a:bodyPr wrap="square" rtlCol="0" anchor="t" bIns="0" lIns="0" rIns="0" tIns="0"/>
          <a:lstStyle/>
          <a:p>
            <a:pPr algn="l">
              <a:lnSpc>
                <a:spcPts val="1668"/>
              </a:lnSpc>
              <a:buNone/>
            </a:pPr>
            <a:r>
              <a:rPr lang="en-US" sz="1254" spc="38" kern="0" dirty="0" smtClean="0">
                <a:solidFill>
                  <a:srgbClr val="000000">
                    <a:alpha val="80000"/>
                  </a:srgbClr>
                </a:solidFill>
                <a:latin typeface="Jost*" pitchFamily="34" charset="0"/>
                <a:ea typeface="Jost*" pitchFamily="34" charset="-122"/>
                <a:cs typeface="Jost*" pitchFamily="34" charset="-120"/>
              </a:rPr>
              <a:t>The system introduces a custom performance scoring metric that combines various market factors, such as price change percentage and trading volume, to provide a more holistic and informative assessment of cryptocurrency performance.</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TECHNICAL ARCHITECTURE</a:t>
            </a:r>
            <a:endParaRPr lang="en-US" dirty="0"/>
          </a:p>
        </p:txBody>
      </p:sp>
      <p:pic>
        <p:nvPicPr>
          <p:cNvPr id="3" name="Object 2"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33186" y="1790253"/>
            <a:ext cx="8827468" cy="1028443"/>
          </a:xfrm>
          <a:prstGeom prst="rect">
            <a:avLst/>
          </a:prstGeom>
        </p:spPr>
      </p:pic>
      <p:pic>
        <p:nvPicPr>
          <p:cNvPr id="4" name="Object 3"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 y="1237465"/>
            <a:ext cx="1161759" cy="1485529"/>
          </a:xfrm>
          <a:prstGeom prst="rect">
            <a:avLst/>
          </a:prstGeom>
        </p:spPr>
      </p:pic>
      <p:sp>
        <p:nvSpPr>
          <p:cNvPr id="5" name="Object 4"/>
          <p:cNvSpPr/>
          <p:nvPr/>
        </p:nvSpPr>
        <p:spPr>
          <a:xfrm>
            <a:off x="1333167" y="2126877"/>
            <a:ext cx="8641122" cy="345552"/>
          </a:xfrm>
          <a:prstGeom prst="rect">
            <a:avLst/>
          </a:prstGeom>
          <a:noFill/>
        </p:spPr>
        <p:txBody>
          <a:bodyPr wrap="square" rtlCol="0" anchor="ctr" bIns="0" lIns="0" rIns="0" tIns="0"/>
          <a:lstStyle/>
          <a:p>
            <a:pPr algn="l">
              <a:lnSpc>
                <a:spcPts val="2722"/>
              </a:lnSpc>
              <a:buNone/>
            </a:pPr>
            <a:r>
              <a:rPr lang="en-US" sz="2160" spc="65" kern="0" dirty="0" smtClean="0">
                <a:solidFill>
                  <a:srgbClr val="000000"/>
                </a:solidFill>
                <a:latin typeface="Jost*" pitchFamily="34" charset="0"/>
                <a:ea typeface="Jost*" pitchFamily="34" charset="-122"/>
                <a:cs typeface="Jost*" pitchFamily="34" charset="-120"/>
              </a:rPr>
              <a:t>Data Layer</a:t>
            </a:r>
            <a:endParaRPr lang="en-US" dirty="0"/>
          </a:p>
        </p:txBody>
      </p:sp>
      <p:pic>
        <p:nvPicPr>
          <p:cNvPr id="6" name="Object 5" descr="">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3186" y="2887735"/>
            <a:ext cx="7484778" cy="1028443"/>
          </a:xfrm>
          <a:prstGeom prst="rect">
            <a:avLst/>
          </a:prstGeom>
        </p:spPr>
      </p:pic>
      <p:pic>
        <p:nvPicPr>
          <p:cNvPr id="7" name="Object 6" descr="">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23" y="2681474"/>
            <a:ext cx="1161759" cy="1133192"/>
          </a:xfrm>
          <a:prstGeom prst="rect">
            <a:avLst/>
          </a:prstGeom>
        </p:spPr>
      </p:pic>
      <p:sp>
        <p:nvSpPr>
          <p:cNvPr id="8" name="Object 7"/>
          <p:cNvSpPr/>
          <p:nvPr/>
        </p:nvSpPr>
        <p:spPr>
          <a:xfrm>
            <a:off x="1333167" y="3224359"/>
            <a:ext cx="7158795" cy="345552"/>
          </a:xfrm>
          <a:prstGeom prst="rect">
            <a:avLst/>
          </a:prstGeom>
          <a:noFill/>
        </p:spPr>
        <p:txBody>
          <a:bodyPr wrap="square" rtlCol="0" anchor="ctr" bIns="0" lIns="0" rIns="0" tIns="0"/>
          <a:lstStyle/>
          <a:p>
            <a:pPr algn="l">
              <a:lnSpc>
                <a:spcPts val="2722"/>
              </a:lnSpc>
              <a:buNone/>
            </a:pPr>
            <a:r>
              <a:rPr lang="en-US" sz="2160" spc="65" kern="0" dirty="0" smtClean="0">
                <a:solidFill>
                  <a:srgbClr val="000000"/>
                </a:solidFill>
                <a:latin typeface="Jost*" pitchFamily="34" charset="0"/>
                <a:ea typeface="Jost*" pitchFamily="34" charset="-122"/>
                <a:cs typeface="Jost*" pitchFamily="34" charset="-120"/>
              </a:rPr>
              <a:t>AI Core</a:t>
            </a:r>
            <a:endParaRPr lang="en-US" dirty="0"/>
          </a:p>
        </p:txBody>
      </p:sp>
      <p:pic>
        <p:nvPicPr>
          <p:cNvPr id="9" name="Object 8" descr="">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186" y="3985216"/>
            <a:ext cx="3342439" cy="1028443"/>
          </a:xfrm>
          <a:prstGeom prst="rect">
            <a:avLst/>
          </a:prstGeom>
        </p:spPr>
      </p:pic>
      <p:pic>
        <p:nvPicPr>
          <p:cNvPr id="10" name="Object 9" descr="">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523" y="4080443"/>
            <a:ext cx="1161759" cy="1133192"/>
          </a:xfrm>
          <a:prstGeom prst="rect">
            <a:avLst/>
          </a:prstGeom>
        </p:spPr>
      </p:pic>
      <p:sp>
        <p:nvSpPr>
          <p:cNvPr id="11" name="Object 10"/>
          <p:cNvSpPr/>
          <p:nvPr/>
        </p:nvSpPr>
        <p:spPr>
          <a:xfrm>
            <a:off x="1333167" y="4321841"/>
            <a:ext cx="2597901" cy="345552"/>
          </a:xfrm>
          <a:prstGeom prst="rect">
            <a:avLst/>
          </a:prstGeom>
          <a:noFill/>
        </p:spPr>
        <p:txBody>
          <a:bodyPr wrap="square" rtlCol="0" anchor="ctr" bIns="0" lIns="0" rIns="0" tIns="0"/>
          <a:lstStyle/>
          <a:p>
            <a:pPr algn="l">
              <a:lnSpc>
                <a:spcPts val="2722"/>
              </a:lnSpc>
              <a:buNone/>
            </a:pPr>
            <a:r>
              <a:rPr lang="en-US" sz="2160" spc="65" kern="0" dirty="0" smtClean="0">
                <a:solidFill>
                  <a:srgbClr val="000000"/>
                </a:solidFill>
                <a:latin typeface="Jost*" pitchFamily="34" charset="0"/>
                <a:ea typeface="Jost*" pitchFamily="34" charset="-122"/>
                <a:cs typeface="Jost*" pitchFamily="34" charset="-120"/>
              </a:rPr>
              <a:t>Frontend</a:t>
            </a:r>
            <a:endParaRPr lang="en-US" dirty="0"/>
          </a:p>
        </p:txBody>
      </p:sp>
      <p:pic>
        <p:nvPicPr>
          <p:cNvPr id="12" name="Object 11" descr="">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33186" y="5082698"/>
            <a:ext cx="6551562" cy="1028443"/>
          </a:xfrm>
          <a:prstGeom prst="rect">
            <a:avLst/>
          </a:prstGeom>
        </p:spPr>
      </p:pic>
      <p:pic>
        <p:nvPicPr>
          <p:cNvPr id="13" name="Object 12" descr="">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23" y="5177924"/>
            <a:ext cx="1161759" cy="1485529"/>
          </a:xfrm>
          <a:prstGeom prst="rect">
            <a:avLst/>
          </a:prstGeom>
        </p:spPr>
      </p:pic>
      <p:sp>
        <p:nvSpPr>
          <p:cNvPr id="14" name="Object 13"/>
          <p:cNvSpPr/>
          <p:nvPr/>
        </p:nvSpPr>
        <p:spPr>
          <a:xfrm>
            <a:off x="1333167" y="5419322"/>
            <a:ext cx="6132650" cy="345552"/>
          </a:xfrm>
          <a:prstGeom prst="rect">
            <a:avLst/>
          </a:prstGeom>
          <a:noFill/>
        </p:spPr>
        <p:txBody>
          <a:bodyPr wrap="square" rtlCol="0" anchor="ctr" bIns="0" lIns="0" rIns="0" tIns="0"/>
          <a:lstStyle/>
          <a:p>
            <a:pPr algn="l">
              <a:lnSpc>
                <a:spcPts val="2722"/>
              </a:lnSpc>
              <a:buNone/>
            </a:pPr>
            <a:r>
              <a:rPr lang="en-US" sz="2160" spc="65" kern="0" dirty="0" smtClean="0">
                <a:solidFill>
                  <a:srgbClr val="000000"/>
                </a:solidFill>
                <a:latin typeface="Jost*" pitchFamily="34" charset="0"/>
                <a:ea typeface="Jost*" pitchFamily="34" charset="-122"/>
                <a:cs typeface="Jost*" pitchFamily="34" charset="-120"/>
              </a:rPr>
              <a:t>Processing</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0" y="399950"/>
            <a:ext cx="12188952" cy="426613"/>
          </a:xfrm>
          <a:prstGeom prst="rect">
            <a:avLst/>
          </a:prstGeom>
          <a:noFill/>
        </p:spPr>
        <p:txBody>
          <a:bodyPr wrap="square" rtlCol="0" anchor="t"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EVALUATION METRICS</a:t>
            </a:r>
            <a:endParaRPr lang="en-US" dirty="0"/>
          </a:p>
        </p:txBody>
      </p:sp>
      <p:sp>
        <p:nvSpPr>
          <p:cNvPr id="3" name="Object 2"/>
          <p:cNvSpPr/>
          <p:nvPr/>
        </p:nvSpPr>
        <p:spPr>
          <a:xfrm>
            <a:off x="476131" y="1514096"/>
            <a:ext cx="11236690" cy="4856536"/>
          </a:xfrm>
          <a:prstGeom prst="rect">
            <a:avLst/>
          </a:prstGeom>
          <a:solidFill>
            <a:srgbClr val="000000">
              <a:alpha val="0000"/>
            </a:srgbClr>
          </a:solidFill>
        </p:spPr>
      </p:sp>
      <p:pic>
        <p:nvPicPr>
          <p:cNvPr id="4" name="Object 3" descr="">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42" y="1514097"/>
            <a:ext cx="11246213" cy="4875581"/>
          </a:xfrm>
          <a:prstGeom prst="rect">
            <a:avLst/>
          </a:prstGeom>
        </p:spPr>
      </p:pic>
      <p:pic>
        <p:nvPicPr>
          <p:cNvPr id="5" name="Object 4" descr="">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42" y="1514097"/>
            <a:ext cx="11246213" cy="4856536"/>
          </a:xfrm>
          <a:prstGeom prst="rect">
            <a:avLst/>
          </a:prstGeom>
        </p:spPr>
      </p:pic>
      <p:sp>
        <p:nvSpPr>
          <p:cNvPr id="6" name="Object 5"/>
          <p:cNvSpPr/>
          <p:nvPr/>
        </p:nvSpPr>
        <p:spPr>
          <a:xfrm>
            <a:off x="476131" y="1514096"/>
            <a:ext cx="3745563" cy="539615"/>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Jost* Light" pitchFamily="34" charset="0"/>
                <a:ea typeface="Jost* Light" pitchFamily="34" charset="-122"/>
                <a:cs typeface="Jost* Light" pitchFamily="34" charset="-120"/>
              </a:rPr>
              <a:t>Category</a:t>
            </a:r>
            <a:endParaRPr lang="en-US" dirty="0"/>
          </a:p>
        </p:txBody>
      </p:sp>
      <p:sp>
        <p:nvSpPr>
          <p:cNvPr id="7" name="Object 6"/>
          <p:cNvSpPr/>
          <p:nvPr/>
        </p:nvSpPr>
        <p:spPr>
          <a:xfrm>
            <a:off x="4221694" y="1514096"/>
            <a:ext cx="3745563" cy="539615"/>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Jost* Light" pitchFamily="34" charset="0"/>
                <a:ea typeface="Jost* Light" pitchFamily="34" charset="-122"/>
                <a:cs typeface="Jost* Light" pitchFamily="34" charset="-120"/>
              </a:rPr>
              <a:t>Metrics</a:t>
            </a:r>
            <a:endParaRPr lang="en-US" dirty="0"/>
          </a:p>
        </p:txBody>
      </p:sp>
      <p:sp>
        <p:nvSpPr>
          <p:cNvPr id="8" name="Object 7"/>
          <p:cNvSpPr/>
          <p:nvPr/>
        </p:nvSpPr>
        <p:spPr>
          <a:xfrm>
            <a:off x="7967258" y="1514096"/>
            <a:ext cx="3745563" cy="539615"/>
          </a:xfrm>
          <a:prstGeom prst="rect">
            <a:avLst/>
          </a:prstGeom>
          <a:noFill/>
        </p:spPr>
        <p:txBody>
          <a:bodyPr wrap="square" rtlCol="0" anchor="ctr">
            <a:normAutofit fontScale="85000" lnSpcReduction="20000"/>
          </a:bodyPr>
          <a:lstStyle/>
          <a:p>
            <a:pPr algn="ctr">
              <a:buNone/>
            </a:pPr>
            <a:r>
              <a:rPr lang="en-US" sz="2000" dirty="0" smtClean="0">
                <a:solidFill>
                  <a:srgbClr val="ffffff"/>
                </a:solidFill>
                <a:latin typeface="Jost* Light" pitchFamily="34" charset="0"/>
                <a:ea typeface="Jost* Light" pitchFamily="34" charset="-122"/>
                <a:cs typeface="Jost* Light" pitchFamily="34" charset="-120"/>
              </a:rPr>
              <a:t>Current Performance</a:t>
            </a:r>
            <a:endParaRPr lang="en-US" dirty="0"/>
          </a:p>
        </p:txBody>
      </p:sp>
      <p:sp>
        <p:nvSpPr>
          <p:cNvPr id="9" name="Object 8"/>
          <p:cNvSpPr/>
          <p:nvPr/>
        </p:nvSpPr>
        <p:spPr>
          <a:xfrm>
            <a:off x="476131" y="2053711"/>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Retrieval</a:t>
            </a:r>
            <a:endParaRPr lang="en-US" dirty="0"/>
          </a:p>
        </p:txBody>
      </p:sp>
      <p:sp>
        <p:nvSpPr>
          <p:cNvPr id="10" name="Object 9"/>
          <p:cNvSpPr/>
          <p:nvPr/>
        </p:nvSpPr>
        <p:spPr>
          <a:xfrm>
            <a:off x="4221694" y="2053711"/>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Precision@5</a:t>
            </a:r>
            <a:endParaRPr lang="en-US" dirty="0"/>
          </a:p>
        </p:txBody>
      </p:sp>
      <p:sp>
        <p:nvSpPr>
          <p:cNvPr id="11" name="Object 10"/>
          <p:cNvSpPr/>
          <p:nvPr/>
        </p:nvSpPr>
        <p:spPr>
          <a:xfrm>
            <a:off x="7967258" y="2053711"/>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82%</a:t>
            </a:r>
            <a:endParaRPr lang="en-US" dirty="0"/>
          </a:p>
        </p:txBody>
      </p:sp>
      <p:sp>
        <p:nvSpPr>
          <p:cNvPr id="12" name="Object 11"/>
          <p:cNvSpPr/>
          <p:nvPr/>
        </p:nvSpPr>
        <p:spPr>
          <a:xfrm>
            <a:off x="476131" y="277319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Retrieval</a:t>
            </a:r>
            <a:endParaRPr lang="en-US" dirty="0"/>
          </a:p>
        </p:txBody>
      </p:sp>
      <p:sp>
        <p:nvSpPr>
          <p:cNvPr id="13" name="Object 12"/>
          <p:cNvSpPr/>
          <p:nvPr/>
        </p:nvSpPr>
        <p:spPr>
          <a:xfrm>
            <a:off x="4221694" y="277319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MRR</a:t>
            </a:r>
            <a:endParaRPr lang="en-US" dirty="0"/>
          </a:p>
        </p:txBody>
      </p:sp>
      <p:sp>
        <p:nvSpPr>
          <p:cNvPr id="14" name="Object 13"/>
          <p:cNvSpPr/>
          <p:nvPr/>
        </p:nvSpPr>
        <p:spPr>
          <a:xfrm>
            <a:off x="7967258" y="277319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0.91</a:t>
            </a:r>
            <a:endParaRPr lang="en-US" dirty="0"/>
          </a:p>
        </p:txBody>
      </p:sp>
      <p:sp>
        <p:nvSpPr>
          <p:cNvPr id="15" name="Object 14"/>
          <p:cNvSpPr/>
          <p:nvPr/>
        </p:nvSpPr>
        <p:spPr>
          <a:xfrm>
            <a:off x="476131" y="349268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Generation</a:t>
            </a:r>
            <a:endParaRPr lang="en-US" dirty="0"/>
          </a:p>
        </p:txBody>
      </p:sp>
      <p:sp>
        <p:nvSpPr>
          <p:cNvPr id="16" name="Object 15"/>
          <p:cNvSpPr/>
          <p:nvPr/>
        </p:nvSpPr>
        <p:spPr>
          <a:xfrm>
            <a:off x="4221694" y="349268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ROUGE-L</a:t>
            </a:r>
            <a:endParaRPr lang="en-US" dirty="0"/>
          </a:p>
        </p:txBody>
      </p:sp>
      <p:sp>
        <p:nvSpPr>
          <p:cNvPr id="17" name="Object 16"/>
          <p:cNvSpPr/>
          <p:nvPr/>
        </p:nvSpPr>
        <p:spPr>
          <a:xfrm>
            <a:off x="7967258" y="349268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0.76</a:t>
            </a:r>
            <a:endParaRPr lang="en-US" dirty="0"/>
          </a:p>
        </p:txBody>
      </p:sp>
      <p:sp>
        <p:nvSpPr>
          <p:cNvPr id="18" name="Object 17"/>
          <p:cNvSpPr/>
          <p:nvPr/>
        </p:nvSpPr>
        <p:spPr>
          <a:xfrm>
            <a:off x="476131" y="4212172"/>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Generation</a:t>
            </a:r>
            <a:endParaRPr lang="en-US" dirty="0"/>
          </a:p>
        </p:txBody>
      </p:sp>
      <p:sp>
        <p:nvSpPr>
          <p:cNvPr id="19" name="Object 18"/>
          <p:cNvSpPr/>
          <p:nvPr/>
        </p:nvSpPr>
        <p:spPr>
          <a:xfrm>
            <a:off x="4221694" y="4212172"/>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Hallucination Rate</a:t>
            </a:r>
            <a:endParaRPr lang="en-US" dirty="0"/>
          </a:p>
        </p:txBody>
      </p:sp>
      <p:sp>
        <p:nvSpPr>
          <p:cNvPr id="20" name="Object 19"/>
          <p:cNvSpPr/>
          <p:nvPr/>
        </p:nvSpPr>
        <p:spPr>
          <a:xfrm>
            <a:off x="7967258" y="4212172"/>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4%</a:t>
            </a:r>
            <a:endParaRPr lang="en-US" dirty="0"/>
          </a:p>
        </p:txBody>
      </p:sp>
      <p:sp>
        <p:nvSpPr>
          <p:cNvPr id="21" name="Object 20"/>
          <p:cNvSpPr/>
          <p:nvPr/>
        </p:nvSpPr>
        <p:spPr>
          <a:xfrm>
            <a:off x="476131" y="493165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Operational</a:t>
            </a:r>
            <a:endParaRPr lang="en-US" dirty="0"/>
          </a:p>
        </p:txBody>
      </p:sp>
      <p:sp>
        <p:nvSpPr>
          <p:cNvPr id="22" name="Object 21"/>
          <p:cNvSpPr/>
          <p:nvPr/>
        </p:nvSpPr>
        <p:spPr>
          <a:xfrm>
            <a:off x="4221694" y="493165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Latency</a:t>
            </a:r>
            <a:endParaRPr lang="en-US" dirty="0"/>
          </a:p>
        </p:txBody>
      </p:sp>
      <p:sp>
        <p:nvSpPr>
          <p:cNvPr id="23" name="Object 22"/>
          <p:cNvSpPr/>
          <p:nvPr/>
        </p:nvSpPr>
        <p:spPr>
          <a:xfrm>
            <a:off x="7967258" y="4931658"/>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1.8s</a:t>
            </a:r>
            <a:endParaRPr lang="en-US" dirty="0"/>
          </a:p>
        </p:txBody>
      </p:sp>
      <p:sp>
        <p:nvSpPr>
          <p:cNvPr id="24" name="Object 23"/>
          <p:cNvSpPr/>
          <p:nvPr/>
        </p:nvSpPr>
        <p:spPr>
          <a:xfrm>
            <a:off x="476131" y="565114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Operational</a:t>
            </a:r>
            <a:endParaRPr lang="en-US" dirty="0"/>
          </a:p>
        </p:txBody>
      </p:sp>
      <p:sp>
        <p:nvSpPr>
          <p:cNvPr id="25" name="Object 24"/>
          <p:cNvSpPr/>
          <p:nvPr/>
        </p:nvSpPr>
        <p:spPr>
          <a:xfrm>
            <a:off x="4221694" y="565114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Cost/Token</a:t>
            </a:r>
            <a:endParaRPr lang="en-US" dirty="0"/>
          </a:p>
        </p:txBody>
      </p:sp>
      <p:sp>
        <p:nvSpPr>
          <p:cNvPr id="26" name="Object 25"/>
          <p:cNvSpPr/>
          <p:nvPr/>
        </p:nvSpPr>
        <p:spPr>
          <a:xfrm>
            <a:off x="7967258" y="5651145"/>
            <a:ext cx="3745563" cy="719487"/>
          </a:xfrm>
          <a:prstGeom prst="rect">
            <a:avLst/>
          </a:prstGeom>
          <a:noFill/>
        </p:spPr>
        <p:txBody>
          <a:bodyPr wrap="square" rtlCol="0" anchor="ctr">
            <a:normAutofit fontScale="85000" lnSpcReduction="20000"/>
          </a:bodyPr>
          <a:lstStyle/>
          <a:p>
            <a:pPr algn="ctr">
              <a:buNone/>
            </a:pPr>
            <a:r>
              <a:rPr lang="en-US" sz="2000" dirty="0" smtClean="0">
                <a:solidFill>
                  <a:srgbClr val="000000"/>
                </a:solidFill>
                <a:latin typeface="Jost* Light" pitchFamily="34" charset="0"/>
                <a:ea typeface="Jost* Light" pitchFamily="34" charset="-122"/>
                <a:cs typeface="Jost* Light" pitchFamily="34" charset="-120"/>
              </a:rPr>
              <a:t>$0.003</a:t>
            </a:r>
            <a:endParaRPr lang="en-US" dirty="0"/>
          </a:p>
        </p:txBody>
      </p:sp>
      <p:sp>
        <p:nvSpPr>
          <p:cNvPr id="27" name="Object 26"/>
          <p:cNvSpPr/>
          <p:nvPr/>
        </p:nvSpPr>
        <p:spPr>
          <a:xfrm>
            <a:off x="-476131" y="6520256"/>
            <a:ext cx="12188952" cy="178192"/>
          </a:xfrm>
          <a:prstGeom prst="rect">
            <a:avLst/>
          </a:prstGeom>
          <a:noFill/>
        </p:spPr>
        <p:txBody>
          <a:bodyPr wrap="square" rtlCol="0" anchor="t" bIns="0" lIns="0" rIns="0" tIns="0"/>
          <a:lstStyle/>
          <a:p>
            <a:pPr algn="r">
              <a:lnSpc>
                <a:spcPts val="1405"/>
              </a:lnSpc>
              <a:buNone/>
            </a:pPr>
            <a:r>
              <a:rPr lang="en-US" sz="1056" spc="32" kern="0" dirty="0" smtClean="0">
                <a:solidFill>
                  <a:srgbClr val="000000">
                    <a:alpha val="80000"/>
                  </a:srgbClr>
                </a:solidFill>
                <a:latin typeface="Jost*" pitchFamily="34" charset="0"/>
                <a:ea typeface="Jost*" pitchFamily="34" charset="-122"/>
                <a:cs typeface="Jost*" pitchFamily="34" charset="-120"/>
              </a:rPr>
              <a:t>*The performance metrics presented in this slide are based on internal testing and evaluation of the HelloVester system.</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eae9e6"/>
        </a:solidFill>
        <a:effectLst/>
      </p:bgPr>
    </p:bg>
    <p:spTree>
      <p:nvGrpSpPr>
        <p:cNvPr id="1" name=""/>
        <p:cNvGrpSpPr/>
        <p:nvPr/>
      </p:nvGrpSpPr>
      <p:grpSpPr>
        <a:xfrm>
          <a:off x="0" y="0"/>
          <a:ext cx="0" cy="0"/>
          <a:chOff x="0" y="0"/>
          <a:chExt cx="0" cy="0"/>
        </a:xfrm>
      </p:grpSpPr>
      <p:sp>
        <p:nvSpPr>
          <p:cNvPr id="2" name="Object 1"/>
          <p:cNvSpPr/>
          <p:nvPr/>
        </p:nvSpPr>
        <p:spPr>
          <a:xfrm>
            <a:off x="8341814" y="476131"/>
            <a:ext cx="3371007" cy="5904024"/>
          </a:xfrm>
          <a:prstGeom prst="rect">
            <a:avLst/>
          </a:prstGeom>
          <a:solidFill>
            <a:srgbClr val="143f9c"/>
          </a:solidFill>
        </p:spPr>
      </p:sp>
      <p:pic>
        <p:nvPicPr>
          <p:cNvPr id="3" name="Object 2" descr="Language exchange platform">    </p:cNvPr>
          <p:cNvPicPr>
            <a:picLocks noChangeAspect="1"/>
          </p:cNvPicPr>
          <p:nvPr/>
        </p:nvPicPr>
        <p:blipFill>
          <a:blip r:embed="rId1"/>
          <a:srcRect l="31005" r="31006" t="0" b="0"/>
          <a:stretch/>
        </p:blipFill>
        <p:spPr>
          <a:xfrm>
            <a:off x="8341814" y="476131"/>
            <a:ext cx="3371007" cy="5904024"/>
          </a:xfrm>
          <a:prstGeom prst="rect">
            <a:avLst/>
          </a:prstGeom>
        </p:spPr>
      </p:pic>
      <p:sp>
        <p:nvSpPr>
          <p:cNvPr id="4" name="Object 3"/>
          <p:cNvSpPr/>
          <p:nvPr/>
        </p:nvSpPr>
        <p:spPr>
          <a:xfrm>
            <a:off x="127603" y="2599675"/>
            <a:ext cx="8086608" cy="426613"/>
          </a:xfrm>
          <a:prstGeom prst="rect">
            <a:avLst/>
          </a:prstGeom>
          <a:noFill/>
        </p:spPr>
        <p:txBody>
          <a:bodyPr wrap="square" rtlCol="0" anchor="ctr" bIns="0" lIns="0" rIns="0" tIns="0"/>
          <a:lstStyle/>
          <a:p>
            <a:pPr algn="ctr">
              <a:lnSpc>
                <a:spcPts val="3360"/>
              </a:lnSpc>
              <a:buNone/>
            </a:pPr>
            <a:r>
              <a:rPr lang="en-US" sz="3000" spc="90" kern="0" dirty="0" smtClean="0">
                <a:solidFill>
                  <a:srgbClr val="000000"/>
                </a:solidFill>
                <a:latin typeface="Jost*" pitchFamily="34" charset="0"/>
                <a:ea typeface="Jost*" pitchFamily="34" charset="-122"/>
                <a:cs typeface="Jost*" pitchFamily="34" charset="-120"/>
              </a:rPr>
              <a:t>CHALLENGES &amp; SOLUTIONS</a:t>
            </a:r>
            <a:endParaRPr lang="en-US" dirty="0"/>
          </a:p>
        </p:txBody>
      </p:sp>
      <p:sp>
        <p:nvSpPr>
          <p:cNvPr id="5" name="Object 4"/>
          <p:cNvSpPr/>
          <p:nvPr/>
        </p:nvSpPr>
        <p:spPr>
          <a:xfrm>
            <a:off x="127603" y="3166747"/>
            <a:ext cx="8086608" cy="1069866"/>
          </a:xfrm>
          <a:prstGeom prst="rect">
            <a:avLst/>
          </a:prstGeom>
          <a:noFill/>
        </p:spPr>
        <p:txBody>
          <a:bodyPr wrap="square" rtlCol="0" anchor="ctr" bIns="0" lIns="0" rIns="0" tIns="0"/>
          <a:lstStyle/>
          <a:p>
            <a:pPr algn="ctr">
              <a:lnSpc>
                <a:spcPts val="2107"/>
              </a:lnSpc>
              <a:spcBef>
                <a:spcPts val="1085"/>
              </a:spcBef>
              <a:buNone/>
            </a:pPr>
            <a:r>
              <a:rPr lang="en-US" sz="1584" spc="47" kern="0" dirty="0" smtClean="0">
                <a:solidFill>
                  <a:srgbClr val="000000">
                    <a:alpha val="80000"/>
                  </a:srgbClr>
                </a:solidFill>
                <a:latin typeface="Jost*" pitchFamily="34" charset="0"/>
                <a:ea typeface="Jost*" pitchFamily="34" charset="-122"/>
                <a:cs typeface="Jost*" pitchFamily="34" charset="-120"/>
              </a:rPr>
              <a:t>Crypto analytics faces data fragmentation and volatility challenges. HelloVester addresses these through timestamp-based queries, domain-specific prompts, and volatility-adjusted performance scoring, ensuring accurate insights into the dynamic cryptocurrency markets.</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12.xml><?xml version="1.0" encoding="utf-8"?>
<p:tagLst xmlns:a="http://schemas.openxmlformats.org/drawingml/2006/main" xmlns:r="http://schemas.openxmlformats.org/officeDocument/2006/relationships" xmlns:p="http://schemas.openxmlformats.org/presentationml/2006/main"/>
</file>

<file path=ppt/tags/tag13.xml><?xml version="1.0" encoding="utf-8"?>
<p:tagLst xmlns:a="http://schemas.openxmlformats.org/drawingml/2006/main" xmlns:r="http://schemas.openxmlformats.org/officeDocument/2006/relationships" xmlns:p="http://schemas.openxmlformats.org/presentationml/2006/main"/>
</file>

<file path=ppt/tags/tag14.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 RAG AI-Powered Cryptocurrency Analytics</dc:title>
  <dc:subject>Crypto RAG AI-Powered Cryptocurrency Analytics</dc:subject>
  <dc:creator>doye.n@northeastern.edu</dc:creator>
  <cp:lastModifiedBy>doye.n@northeastern.edu</cp:lastModifiedBy>
  <cp:revision>1</cp:revision>
  <dcterms:created xsi:type="dcterms:W3CDTF">2025-03-26T23:07:02.212Z</dcterms:created>
  <dcterms:modified xsi:type="dcterms:W3CDTF">2025-03-26T23:07:02.213Z</dcterms:modified>
</cp:coreProperties>
</file>